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6" r:id="rId3"/>
    <p:sldId id="284" r:id="rId4"/>
    <p:sldId id="285" r:id="rId5"/>
    <p:sldId id="287" r:id="rId6"/>
    <p:sldId id="288" r:id="rId7"/>
    <p:sldId id="289" r:id="rId8"/>
    <p:sldId id="290" r:id="rId9"/>
  </p:sldIdLst>
  <p:sldSz cx="9144000" cy="6858000" type="screen4x3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82" autoAdjust="0"/>
    <p:restoredTop sz="88034" autoAdjust="0"/>
  </p:normalViewPr>
  <p:slideViewPr>
    <p:cSldViewPr>
      <p:cViewPr varScale="1">
        <p:scale>
          <a:sx n="64" d="100"/>
          <a:sy n="64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7.0084039975772311E-2"/>
          <c:y val="0.22224061288186908"/>
          <c:w val="0.49923076923076948"/>
          <c:h val="0.7308385746713326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cat>
            <c:strRef>
              <c:f>Foglio1!$A$2:$A$4</c:f>
              <c:strCache>
                <c:ptCount val="3"/>
                <c:pt idx="0">
                  <c:v>Primaria</c:v>
                </c:pt>
                <c:pt idx="1">
                  <c:v>Secondaria I</c:v>
                </c:pt>
                <c:pt idx="2">
                  <c:v>Secondaria II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236</c:v>
                </c:pt>
                <c:pt idx="1">
                  <c:v>480</c:v>
                </c:pt>
                <c:pt idx="2">
                  <c:v>160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734781950333183"/>
          <c:y val="0.2345076344225859"/>
          <c:w val="0.37342141126589978"/>
          <c:h val="0.69692036910053945"/>
        </c:manualLayout>
      </c:layout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7.0084039975772311E-2"/>
          <c:y val="0.22224061288186894"/>
          <c:w val="0.49923076923076953"/>
          <c:h val="0.7308385746713326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cat>
            <c:strRef>
              <c:f>Foglio1!$A$2:$A$4</c:f>
              <c:strCache>
                <c:ptCount val="3"/>
                <c:pt idx="0">
                  <c:v>Prima</c:v>
                </c:pt>
                <c:pt idx="1">
                  <c:v>Seconda</c:v>
                </c:pt>
                <c:pt idx="2">
                  <c:v>Terza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22</c:v>
                </c:pt>
                <c:pt idx="1">
                  <c:v>27</c:v>
                </c:pt>
                <c:pt idx="2">
                  <c:v>51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734781950333194"/>
          <c:y val="0.2345076344225859"/>
          <c:w val="0.37342141126589989"/>
          <c:h val="0.69692036910053912"/>
        </c:manualLayout>
      </c:layout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7.0084039975772311E-2"/>
          <c:y val="0.22224061288186894"/>
          <c:w val="0.49923076923076964"/>
          <c:h val="0.7308385746713326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Primaria</c:v>
                </c:pt>
                <c:pt idx="1">
                  <c:v>Secondaria 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734781950333205"/>
          <c:y val="0.2345076344225859"/>
          <c:w val="0.37342141126590001"/>
          <c:h val="0.69692036910053912"/>
        </c:manualLayout>
      </c:layout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7.0084039975772311E-2"/>
          <c:y val="0.22224061288186894"/>
          <c:w val="0.49923076923076976"/>
          <c:h val="0.7308385746713326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LINGUA</c:v>
                </c:pt>
              </c:strCache>
            </c:strRef>
          </c:tx>
          <c:cat>
            <c:strRef>
              <c:f>Foglio1!$A$2:$A$6</c:f>
              <c:strCache>
                <c:ptCount val="5"/>
                <c:pt idx="0">
                  <c:v>Cinese</c:v>
                </c:pt>
                <c:pt idx="1">
                  <c:v>Arabo</c:v>
                </c:pt>
                <c:pt idx="2">
                  <c:v>Albanese</c:v>
                </c:pt>
                <c:pt idx="3">
                  <c:v>Rumeno</c:v>
                </c:pt>
                <c:pt idx="4">
                  <c:v>Francese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80</c:v>
                </c:pt>
                <c:pt idx="1">
                  <c:v>10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734781950333216"/>
          <c:y val="0.2345076344225859"/>
          <c:w val="0.37342141126590012"/>
          <c:h val="0.69692036910053912"/>
        </c:manualLayout>
      </c:layout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it-IT" smtClean="0"/>
              <a:pPr/>
              <a:t>25/06/2015</a:t>
            </a:fld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/>
              <a:pPr/>
              <a:t>28/6/2006</a:t>
            </a:fld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it-IT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8343928" cy="365962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it-IT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it-IT" dirty="0"/>
              <a:t>Fare clic per inserire informazioni sull'autore</a:t>
            </a:r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pic>
        <p:nvPicPr>
          <p:cNvPr id="11" name="Immagine 10" descr="logoci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6048" y="5991104"/>
            <a:ext cx="3057952" cy="866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1 in alto, 1 in b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/>
              <a:pPr algn="r"/>
              <a:t>28/6/2006</a:t>
            </a:fld>
            <a:endParaRPr kumimoji="0" lang="it-IT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/>
              <a:pPr algn="r"/>
              <a:t>28/6/2006</a:t>
            </a:fld>
            <a:endParaRPr kumimoji="0" lang="it-IT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: 1 a sinistra, 3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/>
              <a:pPr algn="r"/>
              <a:t>28/6/2006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i: 3 a sinistra, 1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/>
              <a:pPr algn="r"/>
              <a:t>28/6/2006</a:t>
            </a:fld>
            <a:endParaRPr kumimoji="0" lang="it-IT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lementi: 2 a sinistra, 3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/>
              <a:pPr algn="r"/>
              <a:t>28/6/2006</a:t>
            </a:fld>
            <a:endParaRPr kumimoji="0" lang="it-IT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lementi: 3 a sinistra, 2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/>
              <a:pPr algn="r"/>
              <a:t>28/6/2006</a:t>
            </a:fld>
            <a:endParaRPr kumimoji="0" lang="it-IT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,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it-IT" baseline="0"/>
              <a:t>Logo aziendale</a:t>
            </a:r>
            <a:endParaRPr kumimoji="0" lang="it-IT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it-IT" b="1"/>
            </a:lvl1pPr>
            <a:extLst/>
          </a:lstStyle>
          <a:p>
            <a:pPr lvl="0"/>
            <a:r>
              <a:rPr kumimoji="0" lang="it-IT"/>
              <a:t>Importo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it-IT" sz="800" i="1"/>
            </a:lvl1pPr>
            <a:extLst/>
          </a:lstStyle>
          <a:p>
            <a:pPr lvl="0"/>
            <a:r>
              <a:rPr kumimoji="0" lang="it-IT"/>
              <a:t>Data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it-IT" sz="800"/>
            </a:lvl1pPr>
            <a:extLst/>
          </a:lstStyle>
          <a:p>
            <a:pPr lvl="0"/>
            <a:r>
              <a:rPr kumimoji="0" lang="it-IT"/>
              <a:t>Descrizione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it-IT" sz="1200"/>
            </a:lvl1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/>
              <a:pPr algn="r"/>
              <a:t>28/6/2006</a:t>
            </a:fld>
            <a:endParaRPr kumimoji="0" lang="it-IT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 baseline="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it-IT" sz="1100"/>
            </a:lvl1pPr>
            <a:extLst/>
          </a:lstStyle>
          <a:p>
            <a:pPr lvl="0"/>
            <a:r>
              <a:rPr kumimoji="0" lang="it-IT"/>
              <a:t>Fare clic per inserire una voce dell'agenda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it-IT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N. pagina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it-IT" sz="1100"/>
            </a:lvl1pPr>
            <a:extLst/>
          </a:lstStyle>
          <a:p>
            <a:pPr algn="r"/>
            <a:fld id="{F17F374F-8F2E-42FC-B8C0-8EDFCA32CD96}" type="datetime1">
              <a:rPr kumimoji="0" lang="it-IT" sz="1100"/>
              <a:pPr algn="r"/>
              <a:t>25/06/2015</a:t>
            </a:fld>
            <a:endParaRPr kumimoji="0" lang="it-IT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4" name="Title 13"/>
          <p:cNvSpPr>
            <a:spLocks noGrp="1"/>
          </p:cNvSpPr>
          <p:nvPr>
            <p:ph type="ctrTitle" hasCustomPrompt="1"/>
          </p:nvPr>
        </p:nvSpPr>
        <p:spPr>
          <a:xfrm>
            <a:off x="952500" y="4114800"/>
            <a:ext cx="7239000" cy="533400"/>
          </a:xfrm>
          <a:noFill/>
        </p:spPr>
        <p:txBody>
          <a:bodyPr vert="horz"/>
          <a:lstStyle>
            <a:lvl1pPr algn="ctr" eaLnBrk="1" latinLnBrk="0" hangingPunct="1">
              <a:defRPr kumimoji="0" lang="it-IT" sz="2000" b="1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it-IT" dirty="0" smtClean="0"/>
              <a:t>TERZA </a:t>
            </a:r>
            <a:r>
              <a:rPr kumimoji="0" lang="it-IT" dirty="0" err="1" smtClean="0"/>
              <a:t>ANNUALITà</a:t>
            </a:r>
            <a:endParaRPr kumimoji="0" lang="it-IT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pic>
        <p:nvPicPr>
          <p:cNvPr id="12" name="Immagine 11" descr="logoci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6048" y="5991104"/>
            <a:ext cx="3057952" cy="866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/>
              <a:pPr algn="r"/>
              <a:t>28/6/2006</a:t>
            </a:fld>
            <a:endParaRPr kumimoji="0"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ele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/>
              <a:pPr algn="r"/>
              <a:t>28/6/2006</a:t>
            </a:fld>
            <a:endParaRPr kumimoji="0" lang="it-IT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le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/>
              <a:pPr algn="r"/>
              <a:t>28/6/2006</a:t>
            </a:fld>
            <a:endParaRPr kumimoji="0" lang="it-IT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2 a sinistra, 1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3911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/>
              <a:pPr algn="r"/>
              <a:t>28/6/2006</a:t>
            </a:fld>
            <a:endParaRPr kumimoji="0" lang="it-IT"/>
          </a:p>
        </p:txBody>
      </p:sp>
      <p:pic>
        <p:nvPicPr>
          <p:cNvPr id="12" name="Immagine 11" descr="logoci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0694" y="5991104"/>
            <a:ext cx="3057952" cy="866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i: 1 a sinistra, 2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/>
              <a:pPr algn="r"/>
              <a:t>28/6/2006</a:t>
            </a:fld>
            <a:endParaRPr kumimoji="0" lang="it-IT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it-IT" sz="1000"/>
              <a:pPr algn="r"/>
              <a:t>‹N›</a:t>
            </a:fld>
            <a:endParaRPr kumimoji="0" lang="it-IT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it-IT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/>
              <a:pPr algn="r"/>
              <a:t>28/6/2006</a:t>
            </a:fld>
            <a:endParaRPr kumimoji="0" lang="it-IT" sz="100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pic>
        <p:nvPicPr>
          <p:cNvPr id="13" name="Immagine 12" descr="logocis.PN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500694" y="5991104"/>
            <a:ext cx="3057952" cy="866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it-IT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it-IT" dirty="0" smtClean="0"/>
              <a:t>I Care – scuola e territorio insieme per la formazione</a:t>
            </a:r>
            <a:endParaRPr lang="it-IT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>
            <a:extLst/>
          </a:lstStyle>
          <a:p>
            <a:r>
              <a:rPr sz="1400" smtClean="0"/>
              <a:t>Interventi di alfabetizzazione e mediazione linguistica e culturale nelle scuole del Comune di Sesto Fiorentino</a:t>
            </a:r>
          </a:p>
          <a:p>
            <a:r>
              <a:rPr sz="1600" smtClean="0"/>
              <a:t>Fondazione Migrantes, 25 giugno 2015</a:t>
            </a:r>
            <a:endParaRPr lang="it-IT" sz="1400" dirty="0"/>
          </a:p>
        </p:txBody>
      </p:sp>
      <p:pic>
        <p:nvPicPr>
          <p:cNvPr id="4" name="Immagine 3" descr="IMG-20150522-WA0002.jpg"/>
          <p:cNvPicPr>
            <a:picLocks noChangeAspect="1"/>
          </p:cNvPicPr>
          <p:nvPr/>
        </p:nvPicPr>
        <p:blipFill>
          <a:blip r:embed="rId3"/>
          <a:srcRect t="31250" b="9375"/>
          <a:stretch>
            <a:fillRect/>
          </a:stretch>
        </p:blipFill>
        <p:spPr>
          <a:xfrm>
            <a:off x="0" y="0"/>
            <a:ext cx="9144000" cy="40719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TERZA ANNUALITà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785786" y="285728"/>
            <a:ext cx="750099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“I CARE! TERRITORIO E SCUOLA, INSIEME PER LA FORMAZIONE”</a:t>
            </a:r>
          </a:p>
          <a:p>
            <a:pPr algn="ctr"/>
            <a:endParaRPr lang="it-IT" dirty="0" smtClean="0"/>
          </a:p>
          <a:p>
            <a:pPr algn="ctr">
              <a:lnSpc>
                <a:spcPct val="150000"/>
              </a:lnSpc>
            </a:pPr>
            <a:r>
              <a:rPr lang="it-IT" dirty="0" smtClean="0"/>
              <a:t>È</a:t>
            </a:r>
            <a:r>
              <a:rPr smtClean="0"/>
              <a:t> un progetto rivolto </a:t>
            </a:r>
          </a:p>
          <a:p>
            <a:pPr algn="ctr">
              <a:lnSpc>
                <a:spcPct val="150000"/>
              </a:lnSpc>
            </a:pPr>
            <a:r>
              <a:rPr sz="2000" b="1" smtClean="0">
                <a:solidFill>
                  <a:schemeClr val="accent6">
                    <a:lumMod val="75000"/>
                  </a:schemeClr>
                </a:solidFill>
              </a:rPr>
              <a:t>agli studenti </a:t>
            </a:r>
          </a:p>
          <a:p>
            <a:pPr algn="ctr">
              <a:lnSpc>
                <a:spcPct val="150000"/>
              </a:lnSpc>
            </a:pPr>
            <a:r>
              <a:rPr smtClean="0"/>
              <a:t>delle scuole primarie e secondarie di primo e secondo grado </a:t>
            </a:r>
          </a:p>
          <a:p>
            <a:pPr algn="ctr">
              <a:lnSpc>
                <a:spcPct val="150000"/>
              </a:lnSpc>
            </a:pPr>
            <a:r>
              <a:rPr smtClean="0"/>
              <a:t>del Comune di Sesto Fiorentino </a:t>
            </a:r>
          </a:p>
          <a:p>
            <a:pPr algn="ctr">
              <a:lnSpc>
                <a:spcPct val="150000"/>
              </a:lnSpc>
            </a:pPr>
            <a:r>
              <a:rPr sz="2000" b="1" smtClean="0">
                <a:solidFill>
                  <a:schemeClr val="accent6">
                    <a:lumMod val="75000"/>
                  </a:schemeClr>
                </a:solidFill>
              </a:rPr>
              <a:t>e ai loro docenti</a:t>
            </a:r>
            <a:r>
              <a:rPr sz="2000" smtClean="0"/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8610600" y="495300"/>
            <a:ext cx="533400" cy="586740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LINEE DI PASTORALE MIGRATORIA </a:t>
            </a:r>
            <a:r>
              <a:rPr lang="it-IT" dirty="0" smtClean="0"/>
              <a:t>–</a:t>
            </a:r>
            <a:r>
              <a:rPr smtClean="0"/>
              <a:t> 26/06/2015</a:t>
            </a:r>
            <a:endParaRPr lang="it-IT" dirty="0"/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smtClean="0"/>
              <a:t>AZIONI REALIZZATE NELL'AMBITO DEL PROGETTO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357158" y="928670"/>
            <a:ext cx="71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smtClean="0"/>
              <a:t>     </a:t>
            </a:r>
            <a:r>
              <a:rPr b="1" smtClean="0">
                <a:solidFill>
                  <a:schemeClr val="accent6">
                    <a:lumMod val="75000"/>
                  </a:schemeClr>
                </a:solidFill>
              </a:rPr>
              <a:t>CORSI DI ITALIANO L2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smtClean="0"/>
              <a:t>Rivolti a studenti della scuola primaria e secondaria di primo e secondo grado, articolati su due livelli: alfabetizzazione e potenziamento</a:t>
            </a:r>
          </a:p>
          <a:p>
            <a:pPr lvl="2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smtClean="0"/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smtClean="0"/>
              <a:t>      </a:t>
            </a:r>
            <a:r>
              <a:rPr b="1" smtClean="0">
                <a:solidFill>
                  <a:schemeClr val="accent6">
                    <a:lumMod val="75000"/>
                  </a:schemeClr>
                </a:solidFill>
              </a:rPr>
              <a:t>CORSI DI RECUPERO DI MATEMATICA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smtClean="0"/>
              <a:t>Rivolti a studenti della secondaria di primo e secondo grado</a:t>
            </a:r>
          </a:p>
          <a:p>
            <a:pPr lvl="2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smtClean="0"/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smtClean="0"/>
              <a:t>      </a:t>
            </a:r>
            <a:r>
              <a:rPr b="1" smtClean="0">
                <a:solidFill>
                  <a:schemeClr val="accent6">
                    <a:lumMod val="75000"/>
                  </a:schemeClr>
                </a:solidFill>
              </a:rPr>
              <a:t>CORSI DI AGGIORNAMENTO PER DOCENTI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smtClean="0"/>
              <a:t>Rivolti a docenti della scuola primaria e secondaria di primo e secondo grado, incentrati sulla glottodidattica e la facilitazione linguistica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endParaRPr smtClean="0"/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smtClean="0"/>
              <a:t>      </a:t>
            </a:r>
            <a:r>
              <a:rPr b="1" smtClean="0">
                <a:solidFill>
                  <a:schemeClr val="accent6">
                    <a:lumMod val="75000"/>
                  </a:schemeClr>
                </a:solidFill>
              </a:rPr>
              <a:t>MEDIAZIONE LINGUISTICA E CULTURALE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it-IT" dirty="0" smtClean="0"/>
              <a:t>Interventi</a:t>
            </a:r>
            <a:r>
              <a:rPr smtClean="0"/>
              <a:t>  realizzati per supportare famiglie con bambini iscritti nelle scuole del Comune di Sesto FIorentino</a:t>
            </a:r>
          </a:p>
          <a:p>
            <a:pPr lvl="2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smtClean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LINEE DI PASTORALE MIGRATORIA – 26/06/2015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333356"/>
          </a:xfrm>
        </p:spPr>
        <p:txBody>
          <a:bodyPr>
            <a:normAutofit/>
          </a:bodyPr>
          <a:lstStyle/>
          <a:p>
            <a:r>
              <a:rPr sz="1200" smtClean="0"/>
              <a:t>DISTRIBUZIONE DEGLI ALUNNI PER ORDINE DI SCUOLA</a:t>
            </a:r>
            <a:endParaRPr lang="it-IT" sz="1200" dirty="0"/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sz="quarter" idx="15"/>
          </p:nvPr>
        </p:nvGraphicFramePr>
        <p:xfrm>
          <a:off x="285720" y="428604"/>
          <a:ext cx="3962400" cy="270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324042"/>
          </a:xfrm>
        </p:spPr>
        <p:txBody>
          <a:bodyPr>
            <a:noAutofit/>
          </a:bodyPr>
          <a:lstStyle/>
          <a:p>
            <a:r>
              <a:rPr lang="it-IT" sz="1200" dirty="0" smtClean="0"/>
              <a:t>Un</a:t>
            </a:r>
            <a:r>
              <a:rPr sz="1200" smtClean="0"/>
              <a:t> gruppo di bambini della scuola primaria</a:t>
            </a:r>
            <a:endParaRPr lang="it-IT" sz="1200" dirty="0"/>
          </a:p>
        </p:txBody>
      </p:sp>
      <p:pic>
        <p:nvPicPr>
          <p:cNvPr id="11" name="Segnaposto contenuto 10" descr="IMG-20150522-WA0001.jpg"/>
          <p:cNvPicPr>
            <a:picLocks noGrp="1" noChangeAspect="1"/>
          </p:cNvPicPr>
          <p:nvPr>
            <p:ph sz="quarter" idx="17"/>
          </p:nvPr>
        </p:nvPicPr>
        <p:blipFill>
          <a:blip r:embed="rId3"/>
          <a:srcRect t="14286" b="4762"/>
          <a:stretch>
            <a:fillRect/>
          </a:stretch>
        </p:blipFill>
        <p:spPr>
          <a:xfrm>
            <a:off x="285720" y="3643314"/>
            <a:ext cx="4000528" cy="2428892"/>
          </a:xfrm>
        </p:spPr>
      </p:pic>
      <p:sp>
        <p:nvSpPr>
          <p:cNvPr id="9" name="Segnaposto testo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333356"/>
          </a:xfrm>
        </p:spPr>
        <p:txBody>
          <a:bodyPr>
            <a:normAutofit/>
          </a:bodyPr>
          <a:lstStyle/>
          <a:p>
            <a:pPr algn="ctr"/>
            <a:r>
              <a:rPr sz="1400" smtClean="0"/>
              <a:t>CORSI DI ITALIANO L2</a:t>
            </a:r>
            <a:endParaRPr lang="it-IT" sz="900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9"/>
          </p:nvPr>
        </p:nvSpPr>
        <p:spPr>
          <a:xfrm>
            <a:off x="4416552" y="785794"/>
            <a:ext cx="3962400" cy="5214974"/>
          </a:xfrm>
        </p:spPr>
        <p:txBody>
          <a:bodyPr>
            <a:normAutofit/>
          </a:bodyPr>
          <a:lstStyle/>
          <a:p>
            <a:endParaRPr sz="1400" smtClean="0"/>
          </a:p>
          <a:p>
            <a:r>
              <a:rPr sz="1600" smtClean="0"/>
              <a:t>Grazie al Progetto si sono potuti attivare quest’anno </a:t>
            </a:r>
            <a:r>
              <a:rPr sz="1600" b="1" smtClean="0">
                <a:solidFill>
                  <a:schemeClr val="accent6">
                    <a:lumMod val="75000"/>
                  </a:schemeClr>
                </a:solidFill>
              </a:rPr>
              <a:t>21 gruppi di studio </a:t>
            </a:r>
            <a:r>
              <a:rPr sz="1600" smtClean="0"/>
              <a:t>della lingua italiana L2 (alfabetizzazione e potenziamento): Di questi, quelli attivati nelle scuole secondarie di primo grado sono 11 e tutti risultano inserirsi in continuità con le attività progettuali dell’anno precedente.</a:t>
            </a:r>
          </a:p>
          <a:p>
            <a:endParaRPr sz="1600" smtClean="0"/>
          </a:p>
          <a:p>
            <a:r>
              <a:rPr sz="1600" smtClean="0"/>
              <a:t>Le scuole hanno molto apprezzato la possibilità di far proseguire agli studenti </a:t>
            </a:r>
            <a:r>
              <a:rPr sz="1600" b="1" smtClean="0">
                <a:solidFill>
                  <a:schemeClr val="accent6">
                    <a:lumMod val="75000"/>
                  </a:schemeClr>
                </a:solidFill>
              </a:rPr>
              <a:t>un percorso che risultasse così organico ed articolato su un periodo di tempo prolungato</a:t>
            </a:r>
            <a:r>
              <a:rPr sz="1600" smtClean="0"/>
              <a:t>. Per gli alunni i percorsi sono quindi risultati più efficaci, e la perdita di competenze derivante dall’interruzione delle attività praticamente nulla.</a:t>
            </a:r>
            <a:endParaRPr lang="it-IT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LINEE DI PASTORALE MIGRATORIA – 26/06/2015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333356"/>
          </a:xfrm>
        </p:spPr>
        <p:txBody>
          <a:bodyPr>
            <a:noAutofit/>
          </a:bodyPr>
          <a:lstStyle/>
          <a:p>
            <a:r>
              <a:rPr sz="1200" smtClean="0"/>
              <a:t>DISTRIBUZIONE DEGLI ALUNNI PER CLASSE (Sc. secondaria)</a:t>
            </a:r>
            <a:endParaRPr lang="it-IT" sz="1200" dirty="0"/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sz="quarter" idx="15"/>
          </p:nvPr>
        </p:nvGraphicFramePr>
        <p:xfrm>
          <a:off x="285720" y="500042"/>
          <a:ext cx="3962400" cy="270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324042"/>
          </a:xfrm>
        </p:spPr>
        <p:txBody>
          <a:bodyPr>
            <a:noAutofit/>
          </a:bodyPr>
          <a:lstStyle/>
          <a:p>
            <a:r>
              <a:rPr lang="it-IT" sz="1200" dirty="0" smtClean="0"/>
              <a:t>Un</a:t>
            </a:r>
            <a:r>
              <a:rPr sz="1200" smtClean="0"/>
              <a:t> gruppo dei ragazzi dei corsi di matematica</a:t>
            </a:r>
            <a:endParaRPr lang="it-IT" sz="1200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333356"/>
          </a:xfrm>
        </p:spPr>
        <p:txBody>
          <a:bodyPr>
            <a:normAutofit/>
          </a:bodyPr>
          <a:lstStyle/>
          <a:p>
            <a:pPr algn="ctr"/>
            <a:r>
              <a:rPr sz="1400" smtClean="0"/>
              <a:t>CORSI DI MATEMATICA</a:t>
            </a:r>
            <a:endParaRPr lang="it-IT" sz="900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9"/>
          </p:nvPr>
        </p:nvSpPr>
        <p:spPr>
          <a:xfrm>
            <a:off x="4416552" y="785794"/>
            <a:ext cx="3962400" cy="5214974"/>
          </a:xfrm>
        </p:spPr>
        <p:txBody>
          <a:bodyPr>
            <a:normAutofit lnSpcReduction="10000"/>
          </a:bodyPr>
          <a:lstStyle/>
          <a:p>
            <a:pPr eaLnBrk="0" fontAlgn="base" hangingPunct="0"/>
            <a:r>
              <a:rPr sz="1600" smtClean="0"/>
              <a:t>Le </a:t>
            </a:r>
            <a:r>
              <a:rPr sz="1600" b="1" smtClean="0">
                <a:solidFill>
                  <a:schemeClr val="accent6">
                    <a:lumMod val="75000"/>
                  </a:schemeClr>
                </a:solidFill>
              </a:rPr>
              <a:t>competenze logiche e cognitive </a:t>
            </a:r>
            <a:r>
              <a:rPr sz="1600" smtClean="0"/>
              <a:t>che si sviluppano grazie all'apprendimento della matematica sono ritenute fondamentali per la costruzione del sapere degli studenti; per questo sia per gli alunni stranieri che per quelli italiani il “corso integrativo” di matematica ha mirato ad </a:t>
            </a:r>
            <a:r>
              <a:rPr sz="1600" b="1" smtClean="0">
                <a:solidFill>
                  <a:schemeClr val="accent6">
                    <a:lumMod val="75000"/>
                  </a:schemeClr>
                </a:solidFill>
              </a:rPr>
              <a:t>un recupero dei contenuti didattici svolti ed a colmare le lacune individuate</a:t>
            </a:r>
            <a:r>
              <a:rPr sz="1600" smtClean="0"/>
              <a:t>. </a:t>
            </a:r>
          </a:p>
          <a:p>
            <a:pPr eaLnBrk="0" fontAlgn="base" hangingPunct="0"/>
            <a:endParaRPr sz="1600" smtClean="0"/>
          </a:p>
          <a:p>
            <a:pPr eaLnBrk="0" fontAlgn="base" hangingPunct="0"/>
            <a:r>
              <a:rPr sz="1600" smtClean="0"/>
              <a:t>L'attenzione è stata data maggiormente alla comprensione di alcuni concetti fondamentali della matematica, quali confronto tra numeri, multiplo e sottomultiplo, numeri razionali e frazioni, significato di potenza, significato di equazione, per quanta riguarda la parte di aritmetica e algebra, lunghezza, estensione, volume, enti primitivi, figure piane regolari, solidi di rotazione, similitudini, per ciò che concerne la parte di geometria.</a:t>
            </a:r>
          </a:p>
        </p:txBody>
      </p:sp>
      <p:pic>
        <p:nvPicPr>
          <p:cNvPr id="14" name="Segnaposto contenuto 13" descr="IMG-20150521-WA0004.jpg"/>
          <p:cNvPicPr>
            <a:picLocks noGrp="1" noChangeAspect="1"/>
          </p:cNvPicPr>
          <p:nvPr>
            <p:ph sz="quarter" idx="17"/>
          </p:nvPr>
        </p:nvPicPr>
        <p:blipFill>
          <a:blip r:embed="rId3" cstate="print"/>
          <a:srcRect b="7143"/>
          <a:stretch>
            <a:fillRect/>
          </a:stretch>
        </p:blipFill>
        <p:spPr>
          <a:xfrm>
            <a:off x="285720" y="3643314"/>
            <a:ext cx="4000528" cy="2786082"/>
          </a:xfr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LINEE DI PASTORALE MIGRATORIA – 26/06/2015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333356"/>
          </a:xfrm>
        </p:spPr>
        <p:txBody>
          <a:bodyPr>
            <a:normAutofit/>
          </a:bodyPr>
          <a:lstStyle/>
          <a:p>
            <a:r>
              <a:rPr sz="1200" smtClean="0"/>
              <a:t>DISTRIBUZIONE DEI DOCENTI PER ORDINE DI SCUOLA</a:t>
            </a:r>
            <a:endParaRPr lang="it-IT" sz="1200" dirty="0"/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sz="quarter" idx="15"/>
          </p:nvPr>
        </p:nvGraphicFramePr>
        <p:xfrm>
          <a:off x="285720" y="500042"/>
          <a:ext cx="3962400" cy="270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324042"/>
          </a:xfrm>
        </p:spPr>
        <p:txBody>
          <a:bodyPr>
            <a:noAutofit/>
          </a:bodyPr>
          <a:lstStyle/>
          <a:p>
            <a:r>
              <a:rPr lang="it-IT" sz="1200" dirty="0" smtClean="0"/>
              <a:t>Formazione</a:t>
            </a:r>
            <a:endParaRPr lang="it-IT" sz="1200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333356"/>
          </a:xfrm>
        </p:spPr>
        <p:txBody>
          <a:bodyPr>
            <a:normAutofit/>
          </a:bodyPr>
          <a:lstStyle/>
          <a:p>
            <a:pPr algn="ctr"/>
            <a:r>
              <a:rPr sz="1400" smtClean="0"/>
              <a:t>CORSI PER I DOCENTI</a:t>
            </a:r>
            <a:endParaRPr lang="it-IT" sz="900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9"/>
          </p:nvPr>
        </p:nvSpPr>
        <p:spPr>
          <a:xfrm>
            <a:off x="4416552" y="785794"/>
            <a:ext cx="3962400" cy="5214974"/>
          </a:xfrm>
        </p:spPr>
        <p:txBody>
          <a:bodyPr>
            <a:normAutofit/>
          </a:bodyPr>
          <a:lstStyle/>
          <a:p>
            <a:endParaRPr sz="1400" smtClean="0"/>
          </a:p>
          <a:p>
            <a:pPr eaLnBrk="0" fontAlgn="base" hangingPunct="0"/>
            <a:r>
              <a:rPr sz="1600" smtClean="0"/>
              <a:t>I corsi hanno avuto come obiettivo quello di fornire ai docenti coinvolti strumenti utili ed efficaci per una “</a:t>
            </a:r>
            <a:r>
              <a:rPr sz="1600" b="1" smtClean="0">
                <a:solidFill>
                  <a:schemeClr val="accent6">
                    <a:lumMod val="75000"/>
                  </a:schemeClr>
                </a:solidFill>
              </a:rPr>
              <a:t>facilitazione e semplificazione linguistica</a:t>
            </a:r>
            <a:r>
              <a:rPr sz="1600" smtClean="0"/>
              <a:t>” dei testi, necessaria per lavorare all'interno di classi ad abilità differenziata, oltre che all'interno di classi multietniche in cui la conoscenza della lingua italiana non è omogenea. </a:t>
            </a:r>
          </a:p>
          <a:p>
            <a:pPr eaLnBrk="0" fontAlgn="base" hangingPunct="0"/>
            <a:endParaRPr sz="1600" smtClean="0"/>
          </a:p>
          <a:p>
            <a:pPr eaLnBrk="0" fontAlgn="base" hangingPunct="0"/>
            <a:r>
              <a:rPr sz="1600" smtClean="0"/>
              <a:t>Inoltre si è cercato di fornire ai docenti strumenti nuovi volti ad </a:t>
            </a:r>
            <a:r>
              <a:rPr sz="1600" b="1" smtClean="0">
                <a:solidFill>
                  <a:schemeClr val="accent6">
                    <a:lumMod val="75000"/>
                  </a:schemeClr>
                </a:solidFill>
              </a:rPr>
              <a:t>una fruizione più efficace dei contenuti didattici</a:t>
            </a:r>
            <a:r>
              <a:rPr sz="1600" smtClean="0"/>
              <a:t> e propedeutici ad un maggiore coinvolgimento del gruppo classe nel processo di apprendimento.</a:t>
            </a:r>
            <a:endParaRPr sz="1600"/>
          </a:p>
        </p:txBody>
      </p:sp>
      <p:pic>
        <p:nvPicPr>
          <p:cNvPr id="14" name="Segnaposto contenuto 13" descr="orient foto 012.jpg"/>
          <p:cNvPicPr>
            <a:picLocks noGrp="1" noChangeAspect="1"/>
          </p:cNvPicPr>
          <p:nvPr>
            <p:ph sz="quarter" idx="17"/>
          </p:nvPr>
        </p:nvPicPr>
        <p:blipFill>
          <a:blip r:embed="rId3" cstate="print"/>
          <a:stretch>
            <a:fillRect/>
          </a:stretch>
        </p:blipFill>
        <p:spPr>
          <a:xfrm>
            <a:off x="312103" y="3643714"/>
            <a:ext cx="3974145" cy="2642806"/>
          </a:xfr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LINEE DI PASTORALE MIGRATORIA – 26/06/2015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333356"/>
          </a:xfrm>
        </p:spPr>
        <p:txBody>
          <a:bodyPr>
            <a:normAutofit/>
          </a:bodyPr>
          <a:lstStyle/>
          <a:p>
            <a:r>
              <a:rPr sz="1200" smtClean="0"/>
              <a:t>DISTRIBUZIONE DEGLI INTERVENTI PER LINGUA PARLATA</a:t>
            </a:r>
            <a:endParaRPr lang="it-IT" sz="1200" dirty="0"/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sz="quarter" idx="15"/>
          </p:nvPr>
        </p:nvGraphicFramePr>
        <p:xfrm>
          <a:off x="285720" y="395111"/>
          <a:ext cx="3962400" cy="270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324042"/>
          </a:xfrm>
        </p:spPr>
        <p:txBody>
          <a:bodyPr>
            <a:noAutofit/>
          </a:bodyPr>
          <a:lstStyle/>
          <a:p>
            <a:r>
              <a:rPr lang="it-IT" sz="1200" dirty="0" smtClean="0"/>
              <a:t>Un momento del convegno di marzo 2015</a:t>
            </a:r>
            <a:endParaRPr lang="it-IT" sz="1200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333356"/>
          </a:xfrm>
        </p:spPr>
        <p:txBody>
          <a:bodyPr>
            <a:normAutofit/>
          </a:bodyPr>
          <a:lstStyle/>
          <a:p>
            <a:pPr algn="ctr"/>
            <a:r>
              <a:rPr sz="1400" smtClean="0"/>
              <a:t>MEDIAZIONE CULTURALE</a:t>
            </a:r>
            <a:endParaRPr lang="it-IT" sz="900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9"/>
          </p:nvPr>
        </p:nvSpPr>
        <p:spPr>
          <a:xfrm>
            <a:off x="4416552" y="785794"/>
            <a:ext cx="3962400" cy="5214974"/>
          </a:xfrm>
        </p:spPr>
        <p:txBody>
          <a:bodyPr>
            <a:normAutofit/>
          </a:bodyPr>
          <a:lstStyle/>
          <a:p>
            <a:pPr eaLnBrk="0" fontAlgn="base" hangingPunct="0"/>
            <a:endParaRPr sz="1600" smtClean="0"/>
          </a:p>
          <a:p>
            <a:pPr eaLnBrk="0" fontAlgn="base" hangingPunct="0"/>
            <a:r>
              <a:rPr sz="1600" smtClean="0"/>
              <a:t>Le attività inerenti la mediazione linguistica e culturale si sono rivelate </a:t>
            </a:r>
            <a:r>
              <a:rPr sz="1600" b="1" smtClean="0">
                <a:solidFill>
                  <a:schemeClr val="accent6">
                    <a:lumMod val="75000"/>
                  </a:schemeClr>
                </a:solidFill>
              </a:rPr>
              <a:t>essenziali per orientare le famiglie ad un corretto rapporto con l’Istituzione scolastica </a:t>
            </a:r>
            <a:r>
              <a:rPr sz="1600" smtClean="0"/>
              <a:t>(colloqui con i docenti, comprensione del funzionamento della Scuola italiana, fiducia nelle istituzioni pubbliche, sostegno per l’integrazione dell’allievo nella propria classe di appartenenza, comunicazioni scritte in lingua rivolte alla famiglia). </a:t>
            </a:r>
          </a:p>
          <a:p>
            <a:pPr eaLnBrk="0" fontAlgn="base" hangingPunct="0"/>
            <a:endParaRPr sz="1600" smtClean="0"/>
          </a:p>
          <a:p>
            <a:pPr eaLnBrk="0" fontAlgn="base" hangingPunct="0"/>
            <a:r>
              <a:rPr sz="1600" smtClean="0"/>
              <a:t>Le atti</a:t>
            </a:r>
            <a:r>
              <a:rPr lang="it-IT" sz="1600" dirty="0" smtClean="0"/>
              <a:t>v</a:t>
            </a:r>
            <a:r>
              <a:rPr sz="1600" smtClean="0"/>
              <a:t>ità sono state realizzate da un gruppo di mediatrici di vari Paesi, esperte nel settore, coordinate da una collaboratrice del Centro.</a:t>
            </a:r>
          </a:p>
        </p:txBody>
      </p:sp>
      <p:pic>
        <p:nvPicPr>
          <p:cNvPr id="14" name="Segnaposto contenuto 13" descr="DSC_0427.jpg"/>
          <p:cNvPicPr>
            <a:picLocks noGrp="1" noChangeAspect="1"/>
          </p:cNvPicPr>
          <p:nvPr>
            <p:ph sz="quarter" idx="17"/>
          </p:nvPr>
        </p:nvPicPr>
        <p:blipFill>
          <a:blip r:embed="rId3" cstate="print"/>
          <a:stretch>
            <a:fillRect/>
          </a:stretch>
        </p:blipFill>
        <p:spPr>
          <a:xfrm>
            <a:off x="301625" y="3649941"/>
            <a:ext cx="3965575" cy="2636579"/>
          </a:xfr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8610600" y="495300"/>
            <a:ext cx="533400" cy="586740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LINEE DI PASTORALE MIGRATORIA – 26/06/2015</a:t>
            </a:r>
            <a:endParaRPr lang="it-IT" dirty="0"/>
          </a:p>
        </p:txBody>
      </p:sp>
      <p:pic>
        <p:nvPicPr>
          <p:cNvPr id="10" name="Immagine 9" descr="I Care conve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6074">
            <a:off x="-325028" y="-404574"/>
            <a:ext cx="5395750" cy="796145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072066" y="500042"/>
            <a:ext cx="31432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smtClean="0">
                <a:solidFill>
                  <a:schemeClr val="accent6">
                    <a:lumMod val="75000"/>
                  </a:schemeClr>
                </a:solidFill>
              </a:rPr>
              <a:t>IN UN ANNO</a:t>
            </a:r>
          </a:p>
          <a:p>
            <a:endParaRPr smtClean="0"/>
          </a:p>
          <a:p>
            <a:endParaRPr smtClean="0"/>
          </a:p>
          <a:p>
            <a:pPr algn="r"/>
            <a:r>
              <a:rPr sz="2000" b="1" smtClean="0">
                <a:solidFill>
                  <a:schemeClr val="accent6">
                    <a:lumMod val="75000"/>
                  </a:schemeClr>
                </a:solidFill>
              </a:rPr>
              <a:t>200</a:t>
            </a:r>
            <a:r>
              <a:rPr sz="2000" smtClean="0"/>
              <a:t> interventi di mediazione</a:t>
            </a:r>
          </a:p>
          <a:p>
            <a:pPr algn="r"/>
            <a:endParaRPr sz="2000" smtClean="0"/>
          </a:p>
          <a:p>
            <a:pPr algn="r"/>
            <a:endParaRPr sz="2000" smtClean="0"/>
          </a:p>
          <a:p>
            <a:pPr algn="r"/>
            <a:r>
              <a:rPr sz="2000" b="1" smtClean="0">
                <a:solidFill>
                  <a:schemeClr val="accent6">
                    <a:lumMod val="75000"/>
                  </a:schemeClr>
                </a:solidFill>
              </a:rPr>
              <a:t>900</a:t>
            </a:r>
            <a:r>
              <a:rPr sz="2000" smtClean="0"/>
              <a:t> ore di lezione svolte</a:t>
            </a:r>
          </a:p>
          <a:p>
            <a:pPr algn="r"/>
            <a:endParaRPr sz="2000" smtClean="0"/>
          </a:p>
          <a:p>
            <a:pPr algn="r"/>
            <a:endParaRPr lang="it-IT" sz="2000" dirty="0" smtClean="0"/>
          </a:p>
          <a:p>
            <a:pPr algn="r"/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150</a:t>
            </a:r>
            <a:r>
              <a:rPr lang="it-IT" sz="2000" dirty="0" smtClean="0"/>
              <a:t> </a:t>
            </a:r>
            <a:r>
              <a:rPr sz="2000" smtClean="0"/>
              <a:t>studenti coinvolti</a:t>
            </a:r>
          </a:p>
          <a:p>
            <a:pPr algn="r"/>
            <a:endParaRPr sz="2000" smtClean="0"/>
          </a:p>
          <a:p>
            <a:pPr algn="r"/>
            <a:endParaRPr sz="2000" smtClean="0"/>
          </a:p>
          <a:p>
            <a:pPr algn="r"/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sz="2000" smtClean="0"/>
              <a:t> docenti formati</a:t>
            </a:r>
          </a:p>
          <a:p>
            <a:pPr algn="r"/>
            <a:endParaRPr sz="2000" smtClean="0"/>
          </a:p>
          <a:p>
            <a:pPr algn="r"/>
            <a:endParaRPr sz="2000" smtClean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itchbook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689</Words>
  <PresentationFormat>Presentazione su schermo (4:3)</PresentationFormat>
  <Paragraphs>71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Pitchbook</vt:lpstr>
      <vt:lpstr>I Care – scuola e territorio insieme per la formazione</vt:lpstr>
      <vt:lpstr>TERZA ANNUALITà</vt:lpstr>
      <vt:lpstr>LINEE DI PASTORALE MIGRATORIA – 26/06/2015</vt:lpstr>
      <vt:lpstr>LINEE DI PASTORALE MIGRATORIA – 26/06/2015</vt:lpstr>
      <vt:lpstr>LINEE DI PASTORALE MIGRATORIA – 26/06/2015</vt:lpstr>
      <vt:lpstr>LINEE DI PASTORALE MIGRATORIA – 26/06/2015</vt:lpstr>
      <vt:lpstr>LINEE DI PASTORALE MIGRATORIA – 26/06/2015</vt:lpstr>
      <vt:lpstr>LINEE DI PASTORALE MIGRATORIA – 26/06/2015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2015-06-24T19:29:38Z</dcterms:created>
  <dcterms:modified xsi:type="dcterms:W3CDTF">2015-06-25T07:43:00Z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