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7" r:id="rId19"/>
    <p:sldId id="273" r:id="rId20"/>
    <p:sldId id="274" r:id="rId21"/>
    <p:sldId id="276" r:id="rId22"/>
    <p:sldId id="275" r:id="rId2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64" autoAdjust="0"/>
  </p:normalViewPr>
  <p:slideViewPr>
    <p:cSldViewPr snapToGrid="0" snapToObjects="1">
      <p:cViewPr>
        <p:scale>
          <a:sx n="100" d="100"/>
          <a:sy n="100" d="100"/>
        </p:scale>
        <p:origin x="-94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AAA0B10-C0B4-4C4F-8BD3-2A9B879F850A}" type="datetimeFigureOut">
              <a:rPr lang="it-IT" smtClean="0"/>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202349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AA0B10-C0B4-4C4F-8BD3-2A9B879F850A}" type="datetimeFigureOut">
              <a:rPr lang="it-IT" smtClean="0"/>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3271080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AA0B10-C0B4-4C4F-8BD3-2A9B879F850A}" type="datetimeFigureOut">
              <a:rPr lang="it-IT" smtClean="0"/>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347447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AA0B10-C0B4-4C4F-8BD3-2A9B879F850A}" type="datetimeFigureOut">
              <a:rPr lang="it-IT" smtClean="0"/>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190946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AAA0B10-C0B4-4C4F-8BD3-2A9B879F850A}" type="datetimeFigureOut">
              <a:rPr lang="it-IT" smtClean="0"/>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115945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AAA0B10-C0B4-4C4F-8BD3-2A9B879F850A}" type="datetimeFigureOut">
              <a:rPr lang="it-IT" smtClean="0"/>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261498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AAA0B10-C0B4-4C4F-8BD3-2A9B879F850A}" type="datetimeFigureOut">
              <a:rPr lang="it-IT" smtClean="0"/>
              <a:t>21/06/2016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200439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AAA0B10-C0B4-4C4F-8BD3-2A9B879F850A}" type="datetimeFigureOut">
              <a:rPr lang="it-IT" smtClean="0"/>
              <a:t>21/06/2016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19993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AAA0B10-C0B4-4C4F-8BD3-2A9B879F850A}" type="datetimeFigureOut">
              <a:rPr lang="it-IT" smtClean="0"/>
              <a:t>21/06/2016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379259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AAA0B10-C0B4-4C4F-8BD3-2A9B879F850A}" type="datetimeFigureOut">
              <a:rPr lang="it-IT" smtClean="0"/>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420617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AAA0B10-C0B4-4C4F-8BD3-2A9B879F850A}" type="datetimeFigureOut">
              <a:rPr lang="it-IT" smtClean="0"/>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E9FA84B-AEB3-9742-8B56-939EEB587C42}" type="slidenum">
              <a:rPr lang="it-IT" smtClean="0"/>
              <a:t>‹N›</a:t>
            </a:fld>
            <a:endParaRPr lang="it-IT"/>
          </a:p>
        </p:txBody>
      </p:sp>
    </p:spTree>
    <p:extLst>
      <p:ext uri="{BB962C8B-B14F-4D97-AF65-F5344CB8AC3E}">
        <p14:creationId xmlns:p14="http://schemas.microsoft.com/office/powerpoint/2010/main" val="392290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A0B10-C0B4-4C4F-8BD3-2A9B879F850A}" type="datetimeFigureOut">
              <a:rPr lang="it-IT" smtClean="0"/>
              <a:t>21/06/2016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FA84B-AEB3-9742-8B56-939EEB587C42}" type="slidenum">
              <a:rPr lang="it-IT" smtClean="0"/>
              <a:t>‹N›</a:t>
            </a:fld>
            <a:endParaRPr lang="it-IT"/>
          </a:p>
        </p:txBody>
      </p:sp>
    </p:spTree>
    <p:extLst>
      <p:ext uri="{BB962C8B-B14F-4D97-AF65-F5344CB8AC3E}">
        <p14:creationId xmlns:p14="http://schemas.microsoft.com/office/powerpoint/2010/main" val="47597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95269"/>
            <a:ext cx="7772400" cy="2023917"/>
          </a:xfrm>
        </p:spPr>
        <p:txBody>
          <a:bodyPr>
            <a:normAutofit fontScale="90000"/>
          </a:bodyPr>
          <a:lstStyle/>
          <a:p>
            <a:r>
              <a:rPr lang="it-IT" dirty="0"/>
              <a:t>La </a:t>
            </a:r>
            <a:r>
              <a:rPr lang="it-IT" dirty="0" err="1" smtClean="0"/>
              <a:t>Migrantes</a:t>
            </a:r>
            <a:r>
              <a:rPr lang="it-IT" dirty="0" smtClean="0"/>
              <a:t> </a:t>
            </a:r>
            <a:r>
              <a:rPr lang="it-IT" dirty="0"/>
              <a:t>e la cura pastorale dei settori della mobilità </a:t>
            </a:r>
            <a:r>
              <a:rPr lang="it-IT" dirty="0" smtClean="0"/>
              <a:t>umana</a:t>
            </a:r>
            <a:br>
              <a:rPr lang="it-IT" dirty="0" smtClean="0"/>
            </a:br>
            <a:endParaRPr lang="it-IT" dirty="0"/>
          </a:p>
        </p:txBody>
      </p:sp>
      <p:sp>
        <p:nvSpPr>
          <p:cNvPr id="3" name="Sottotitolo 2"/>
          <p:cNvSpPr>
            <a:spLocks noGrp="1"/>
          </p:cNvSpPr>
          <p:nvPr>
            <p:ph type="subTitle" idx="1"/>
          </p:nvPr>
        </p:nvSpPr>
        <p:spPr>
          <a:xfrm>
            <a:off x="1371600" y="2777925"/>
            <a:ext cx="6400800" cy="2242182"/>
          </a:xfrm>
        </p:spPr>
        <p:txBody>
          <a:bodyPr>
            <a:normAutofit fontScale="92500" lnSpcReduction="20000"/>
          </a:bodyPr>
          <a:lstStyle/>
          <a:p>
            <a:endParaRPr lang="it-IT" dirty="0" smtClean="0">
              <a:solidFill>
                <a:schemeClr val="tx1"/>
              </a:solidFill>
            </a:endParaRPr>
          </a:p>
          <a:p>
            <a:r>
              <a:rPr lang="it-IT" dirty="0" smtClean="0">
                <a:solidFill>
                  <a:schemeClr val="tx1"/>
                </a:solidFill>
              </a:rPr>
              <a:t>La Chiesa e </a:t>
            </a:r>
          </a:p>
          <a:p>
            <a:r>
              <a:rPr lang="it-IT" dirty="0" smtClean="0">
                <a:solidFill>
                  <a:schemeClr val="tx1"/>
                </a:solidFill>
              </a:rPr>
              <a:t>il mondo dello Spettacolo Viaggiante</a:t>
            </a:r>
          </a:p>
          <a:p>
            <a:r>
              <a:rPr lang="it-IT" sz="2400" dirty="0" smtClean="0">
                <a:solidFill>
                  <a:schemeClr val="tx1"/>
                </a:solidFill>
              </a:rPr>
              <a:t>“…artigiani della festa, della meraviglia </a:t>
            </a:r>
          </a:p>
          <a:p>
            <a:r>
              <a:rPr lang="it-IT" sz="2400" dirty="0" smtClean="0">
                <a:solidFill>
                  <a:schemeClr val="tx1"/>
                </a:solidFill>
              </a:rPr>
              <a:t>e del bello” (Papa Francesco)</a:t>
            </a:r>
          </a:p>
          <a:p>
            <a:endParaRPr lang="it-IT" dirty="0">
              <a:solidFill>
                <a:schemeClr val="tx1"/>
              </a:solidFill>
            </a:endParaRPr>
          </a:p>
        </p:txBody>
      </p:sp>
    </p:spTree>
    <p:extLst>
      <p:ext uri="{BB962C8B-B14F-4D97-AF65-F5344CB8AC3E}">
        <p14:creationId xmlns:p14="http://schemas.microsoft.com/office/powerpoint/2010/main" val="349908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558800" y="419100"/>
            <a:ext cx="8229600" cy="6210300"/>
          </a:xfrm>
        </p:spPr>
        <p:txBody>
          <a:bodyPr>
            <a:noAutofit/>
          </a:bodyPr>
          <a:lstStyle/>
          <a:p>
            <a:pPr algn="just"/>
            <a:endParaRPr lang="it-IT" sz="1800" dirty="0" smtClean="0"/>
          </a:p>
          <a:p>
            <a:pPr algn="just"/>
            <a:r>
              <a:rPr lang="it-IT" sz="1900" dirty="0" smtClean="0">
                <a:solidFill>
                  <a:srgbClr val="000000"/>
                </a:solidFill>
              </a:rPr>
              <a:t>Don </a:t>
            </a:r>
            <a:r>
              <a:rPr lang="it-IT" sz="1900" dirty="0">
                <a:solidFill>
                  <a:srgbClr val="000000"/>
                </a:solidFill>
              </a:rPr>
              <a:t>Dino, occupandosi dell’assistenza alle famiglie circensi e </a:t>
            </a:r>
            <a:r>
              <a:rPr lang="it-IT" sz="1900" dirty="0" err="1">
                <a:solidFill>
                  <a:srgbClr val="000000"/>
                </a:solidFill>
              </a:rPr>
              <a:t>lunaparchiste</a:t>
            </a:r>
            <a:r>
              <a:rPr lang="it-IT" sz="1900" dirty="0">
                <a:solidFill>
                  <a:srgbClr val="000000"/>
                </a:solidFill>
              </a:rPr>
              <a:t>, aveva mostrato, fin dagli inizi del suo apostolato, una particolare attenzione per gli anziani e per i bambini. Ecco sorgere nel 1952 la “</a:t>
            </a:r>
            <a:r>
              <a:rPr lang="it-IT" sz="1900" i="1" dirty="0">
                <a:solidFill>
                  <a:srgbClr val="000000"/>
                </a:solidFill>
              </a:rPr>
              <a:t>Casa di riposo per gli anziani dello Spettacolo viaggiante e del Circo Equestre</a:t>
            </a:r>
            <a:r>
              <a:rPr lang="it-IT" sz="1900" dirty="0">
                <a:solidFill>
                  <a:srgbClr val="000000"/>
                </a:solidFill>
              </a:rPr>
              <a:t>” a Scandicci (FI); la Casa “</a:t>
            </a:r>
            <a:r>
              <a:rPr lang="it-IT" sz="1900" i="1" dirty="0">
                <a:solidFill>
                  <a:srgbClr val="000000"/>
                </a:solidFill>
              </a:rPr>
              <a:t>Villa Maria</a:t>
            </a:r>
            <a:r>
              <a:rPr lang="it-IT" sz="1900" dirty="0">
                <a:solidFill>
                  <a:srgbClr val="000000"/>
                </a:solidFill>
              </a:rPr>
              <a:t>” a Treviso per i bambini del Circo e del Luna Park nel 1954; e poi il Collegio della “</a:t>
            </a:r>
            <a:r>
              <a:rPr lang="it-IT" sz="1900" i="1" dirty="0">
                <a:solidFill>
                  <a:srgbClr val="000000"/>
                </a:solidFill>
              </a:rPr>
              <a:t>Divina Provvidenza</a:t>
            </a:r>
            <a:r>
              <a:rPr lang="it-IT" sz="1900" dirty="0">
                <a:solidFill>
                  <a:srgbClr val="000000"/>
                </a:solidFill>
              </a:rPr>
              <a:t>” a Badia Polesine (RO) nel 1955, per l’educazione religiosa e civile dei bambini Rom e Sinti, con l’opportunità di seguire regolarmente la scuola. </a:t>
            </a:r>
            <a:endParaRPr lang="it-IT" sz="1900" dirty="0" smtClean="0">
              <a:solidFill>
                <a:srgbClr val="000000"/>
              </a:solidFill>
            </a:endParaRPr>
          </a:p>
          <a:p>
            <a:pPr algn="just"/>
            <a:endParaRPr lang="it-IT" sz="1900" dirty="0">
              <a:solidFill>
                <a:srgbClr val="000000"/>
              </a:solidFill>
            </a:endParaRPr>
          </a:p>
          <a:p>
            <a:pPr algn="just"/>
            <a:r>
              <a:rPr lang="it-IT" sz="1900" dirty="0">
                <a:solidFill>
                  <a:srgbClr val="000000"/>
                </a:solidFill>
              </a:rPr>
              <a:t>L’OASNI inoltre negli anni ’70 ha collaborato con l’Ente Nazionale Circhi (ENC) per realizzare il progetto di inserire scuole itineranti presso i maggiori circhi italiani.</a:t>
            </a:r>
          </a:p>
          <a:p>
            <a:pPr algn="just"/>
            <a:endParaRPr lang="it-IT" sz="1900" dirty="0">
              <a:solidFill>
                <a:srgbClr val="000000"/>
              </a:solidFill>
            </a:endParaRPr>
          </a:p>
          <a:p>
            <a:pPr algn="just"/>
            <a:r>
              <a:rPr lang="it-IT" sz="1900" dirty="0">
                <a:solidFill>
                  <a:srgbClr val="000000"/>
                </a:solidFill>
              </a:rPr>
              <a:t>Gran parte dei ragazzi delle famiglie circensi e </a:t>
            </a:r>
            <a:r>
              <a:rPr lang="it-IT" sz="1900" dirty="0" err="1">
                <a:solidFill>
                  <a:srgbClr val="000000"/>
                </a:solidFill>
              </a:rPr>
              <a:t>lunaparchiste</a:t>
            </a:r>
            <a:r>
              <a:rPr lang="it-IT" sz="1900" dirty="0">
                <a:solidFill>
                  <a:srgbClr val="000000"/>
                </a:solidFill>
              </a:rPr>
              <a:t> venete e friulane, che tutt’ora operano nel mondo dello Spettacolo Viaggiante, sono stati accolti nel Collegio “Villa Maria” di Treviso. Il Collegio venne chiuso nel 1993 per diversi </a:t>
            </a:r>
            <a:r>
              <a:rPr lang="it-IT" sz="1900" dirty="0" smtClean="0">
                <a:solidFill>
                  <a:srgbClr val="000000"/>
                </a:solidFill>
              </a:rPr>
              <a:t>motivi., </a:t>
            </a:r>
            <a:r>
              <a:rPr lang="it-IT" sz="1900" dirty="0">
                <a:solidFill>
                  <a:srgbClr val="000000"/>
                </a:solidFill>
              </a:rPr>
              <a:t>tra i </a:t>
            </a:r>
            <a:r>
              <a:rPr lang="it-IT" sz="1900" dirty="0" smtClean="0">
                <a:solidFill>
                  <a:srgbClr val="000000"/>
                </a:solidFill>
              </a:rPr>
              <a:t>quali la </a:t>
            </a:r>
            <a:r>
              <a:rPr lang="it-IT" sz="1900" dirty="0">
                <a:solidFill>
                  <a:srgbClr val="000000"/>
                </a:solidFill>
              </a:rPr>
              <a:t>mancanza di vocazioni dei “Servi della Chiesa”, che non garantivano più l’equipe per la direzione del Collegio stesso</a:t>
            </a:r>
            <a:r>
              <a:rPr lang="it-IT" sz="1900" dirty="0" smtClean="0">
                <a:solidFill>
                  <a:srgbClr val="000000"/>
                </a:solidFill>
              </a:rPr>
              <a:t>.</a:t>
            </a:r>
          </a:p>
          <a:p>
            <a:pPr algn="just"/>
            <a:endParaRPr lang="it-IT" sz="1900" dirty="0">
              <a:solidFill>
                <a:srgbClr val="000000"/>
              </a:solidFill>
            </a:endParaRPr>
          </a:p>
          <a:p>
            <a:pPr algn="just"/>
            <a:endParaRPr lang="it-IT" sz="1900" dirty="0" smtClean="0">
              <a:solidFill>
                <a:srgbClr val="000000"/>
              </a:solidFill>
            </a:endParaRPr>
          </a:p>
          <a:p>
            <a:pPr algn="just"/>
            <a:endParaRPr lang="it-IT" sz="1800" dirty="0"/>
          </a:p>
          <a:p>
            <a:endParaRPr lang="it-IT" sz="1800" dirty="0"/>
          </a:p>
        </p:txBody>
      </p:sp>
    </p:spTree>
    <p:extLst>
      <p:ext uri="{BB962C8B-B14F-4D97-AF65-F5344CB8AC3E}">
        <p14:creationId xmlns:p14="http://schemas.microsoft.com/office/powerpoint/2010/main" val="179025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b="1" dirty="0"/>
              <a:t>LA PASTORALE dei FIERANTI e dei CIRCENSI </a:t>
            </a:r>
            <a:r>
              <a:rPr lang="it-IT" sz="2500" b="1" dirty="0" smtClean="0"/>
              <a:t/>
            </a:r>
            <a:br>
              <a:rPr lang="it-IT" sz="2500" b="1" dirty="0" smtClean="0"/>
            </a:br>
            <a:r>
              <a:rPr lang="it-IT" sz="2500" b="1" dirty="0" smtClean="0"/>
              <a:t>nei </a:t>
            </a:r>
            <a:r>
              <a:rPr lang="it-IT" sz="2500" b="1" dirty="0"/>
              <a:t>DOCUMENTI DELLA CHIESA.</a:t>
            </a:r>
            <a:r>
              <a:rPr lang="it-IT" sz="2500" dirty="0" smtClean="0">
                <a:effectLst/>
              </a:rPr>
              <a:t> </a:t>
            </a:r>
            <a:endParaRPr lang="it-IT" sz="2500" dirty="0"/>
          </a:p>
        </p:txBody>
      </p:sp>
      <p:sp>
        <p:nvSpPr>
          <p:cNvPr id="3" name="Segnaposto contenuto 2"/>
          <p:cNvSpPr>
            <a:spLocks noGrp="1"/>
          </p:cNvSpPr>
          <p:nvPr>
            <p:ph idx="1"/>
          </p:nvPr>
        </p:nvSpPr>
        <p:spPr/>
        <p:txBody>
          <a:bodyPr>
            <a:normAutofit fontScale="85000" lnSpcReduction="20000"/>
          </a:bodyPr>
          <a:lstStyle/>
          <a:p>
            <a:pPr algn="just"/>
            <a:r>
              <a:rPr lang="it-IT" dirty="0"/>
              <a:t>Il tema della Pastorale dei circensi e dei </a:t>
            </a:r>
            <a:r>
              <a:rPr lang="it-IT" dirty="0" err="1"/>
              <a:t>fieranti</a:t>
            </a:r>
            <a:r>
              <a:rPr lang="it-IT" dirty="0"/>
              <a:t> appare, come preoccupazione della Chiesa, nei documenti del Magistero Pontificio e nei programmi delle Congregazioni e dei Consigli di governo della Chiesa universale in un tempo molto recente. </a:t>
            </a:r>
            <a:endParaRPr lang="it-IT" dirty="0" smtClean="0"/>
          </a:p>
          <a:p>
            <a:pPr algn="just"/>
            <a:endParaRPr lang="it-IT" dirty="0"/>
          </a:p>
          <a:p>
            <a:pPr algn="just"/>
            <a:r>
              <a:rPr lang="it-IT" dirty="0"/>
              <a:t>si evidenzia l’interesse di comprendere la specificità del lavoro svolto dagli operatori dello spettacolo viaggiante, di valutare le dinamiche di vita che si stabiliscono all’interno dei gruppi familiari e professionali, di intuire le modalità più efficaci per incontrare chi si dedica a questo servizio </a:t>
            </a:r>
          </a:p>
        </p:txBody>
      </p:sp>
    </p:spTree>
    <p:extLst>
      <p:ext uri="{BB962C8B-B14F-4D97-AF65-F5344CB8AC3E}">
        <p14:creationId xmlns:p14="http://schemas.microsoft.com/office/powerpoint/2010/main" val="395527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457200" y="393700"/>
            <a:ext cx="8229600" cy="6083300"/>
          </a:xfrm>
        </p:spPr>
        <p:txBody>
          <a:bodyPr>
            <a:normAutofit fontScale="85000" lnSpcReduction="10000"/>
          </a:bodyPr>
          <a:lstStyle/>
          <a:p>
            <a:pPr algn="just"/>
            <a:r>
              <a:rPr lang="it-IT" b="1" i="1" dirty="0" err="1"/>
              <a:t>Exsul</a:t>
            </a:r>
            <a:r>
              <a:rPr lang="it-IT" b="1" i="1" dirty="0"/>
              <a:t> </a:t>
            </a:r>
            <a:r>
              <a:rPr lang="it-IT" b="1" i="1" dirty="0" err="1"/>
              <a:t>familia</a:t>
            </a:r>
            <a:r>
              <a:rPr lang="it-IT" b="1" dirty="0"/>
              <a:t> </a:t>
            </a:r>
            <a:r>
              <a:rPr lang="it-IT" dirty="0"/>
              <a:t>(1952), definita la </a:t>
            </a:r>
            <a:r>
              <a:rPr lang="it-IT" i="1" dirty="0"/>
              <a:t>magna </a:t>
            </a:r>
            <a:r>
              <a:rPr lang="it-IT" i="1" dirty="0" err="1"/>
              <a:t>charta</a:t>
            </a:r>
            <a:r>
              <a:rPr lang="it-IT" dirty="0"/>
              <a:t> della pastorale migratoria, furono distinte le cosiddette «due ali» della mobilità umana, la migrazione e l’</a:t>
            </a:r>
            <a:r>
              <a:rPr lang="it-IT" dirty="0" err="1"/>
              <a:t>itineranza</a:t>
            </a:r>
            <a:r>
              <a:rPr lang="it-IT" dirty="0"/>
              <a:t>, specificamente differenziate nel loro essere, ma da tenere sempre congiunte in unità di visione e di </a:t>
            </a:r>
            <a:r>
              <a:rPr lang="it-IT" dirty="0" smtClean="0"/>
              <a:t>azione.</a:t>
            </a:r>
          </a:p>
          <a:p>
            <a:pPr algn="just"/>
            <a:endParaRPr lang="it-IT" dirty="0" smtClean="0"/>
          </a:p>
          <a:p>
            <a:pPr algn="just"/>
            <a:r>
              <a:rPr lang="it-IT" dirty="0"/>
              <a:t>il Decreto Conciliare </a:t>
            </a:r>
            <a:r>
              <a:rPr lang="it-IT" b="1" i="1" dirty="0" err="1"/>
              <a:t>Christus</a:t>
            </a:r>
            <a:r>
              <a:rPr lang="it-IT" i="1" dirty="0"/>
              <a:t> </a:t>
            </a:r>
            <a:r>
              <a:rPr lang="it-IT" b="1" i="1" dirty="0"/>
              <a:t>Dominus</a:t>
            </a:r>
            <a:r>
              <a:rPr lang="it-IT" b="1" dirty="0"/>
              <a:t>,</a:t>
            </a:r>
            <a:r>
              <a:rPr lang="it-IT" dirty="0"/>
              <a:t> al n. 18, fra l’altro così recita: «Si abbia un particolare interessamento per quei fedeli che, a motivo delle loro condizioni di vita, non possono godere dell’ordinario ministero dei parroci o sono privi di qualsiasi assistenza: tali sono i moltissimi emigranti, gli esuli, i profughi, i marittimi, gli addetti a trasporti aerei, i nomadi, ed altre simili categorie. </a:t>
            </a:r>
          </a:p>
          <a:p>
            <a:endParaRPr lang="it-IT" dirty="0"/>
          </a:p>
          <a:p>
            <a:endParaRPr lang="it-IT" dirty="0"/>
          </a:p>
        </p:txBody>
      </p:sp>
    </p:spTree>
    <p:extLst>
      <p:ext uri="{BB962C8B-B14F-4D97-AF65-F5344CB8AC3E}">
        <p14:creationId xmlns:p14="http://schemas.microsoft.com/office/powerpoint/2010/main" val="2127072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7400"/>
            <a:ext cx="8229600" cy="5803900"/>
          </a:xfrm>
        </p:spPr>
        <p:txBody>
          <a:bodyPr>
            <a:normAutofit fontScale="85000" lnSpcReduction="20000"/>
          </a:bodyPr>
          <a:lstStyle/>
          <a:p>
            <a:pPr algn="just"/>
            <a:r>
              <a:rPr lang="it-IT" dirty="0"/>
              <a:t>Risale al tempo del pontificato di Giovanni Paolo II (novembre 2002) un documento della Fondazione </a:t>
            </a:r>
            <a:r>
              <a:rPr lang="it-IT" dirty="0" err="1"/>
              <a:t>Migrantes</a:t>
            </a:r>
            <a:r>
              <a:rPr lang="it-IT" dirty="0"/>
              <a:t>, organismo pastorale della Conferenza Episcopale Italiana: </a:t>
            </a:r>
            <a:r>
              <a:rPr lang="it-IT" b="1" i="1" dirty="0"/>
              <a:t>Ascolto e accoglienza della Chiesa per il mondo dello spettacolo viaggiante</a:t>
            </a:r>
            <a:r>
              <a:rPr lang="it-IT" dirty="0" smtClean="0"/>
              <a:t>.</a:t>
            </a:r>
          </a:p>
          <a:p>
            <a:pPr algn="just"/>
            <a:endParaRPr lang="it-IT" dirty="0" smtClean="0"/>
          </a:p>
          <a:p>
            <a:pPr algn="just"/>
            <a:r>
              <a:rPr lang="it-IT" dirty="0" smtClean="0"/>
              <a:t>Il </a:t>
            </a:r>
            <a:r>
              <a:rPr lang="it-IT" dirty="0"/>
              <a:t>documento si propone finalità squisitamente pastorali e pone fin dall’inizio il problema nella giusta luce: «Questi uomini e queste donne che vivono, infatti, la fatica della continua separazione da un contesto sociale e culturale sono, pur nel breve periodo di permanenza, membri della comunità cristiana. Per questo è importante educare le nostre comunità ad assumere anche nei loro confronti quegli atteggiamenti e quei rapporti di vita che sono chiesti da Gesù alla sua Chiesa.» </a:t>
            </a:r>
          </a:p>
        </p:txBody>
      </p:sp>
    </p:spTree>
    <p:extLst>
      <p:ext uri="{BB962C8B-B14F-4D97-AF65-F5344CB8AC3E}">
        <p14:creationId xmlns:p14="http://schemas.microsoft.com/office/powerpoint/2010/main" val="1960849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93700"/>
            <a:ext cx="8229600" cy="6210300"/>
          </a:xfrm>
        </p:spPr>
        <p:txBody>
          <a:bodyPr>
            <a:normAutofit fontScale="85000" lnSpcReduction="20000"/>
          </a:bodyPr>
          <a:lstStyle/>
          <a:p>
            <a:r>
              <a:rPr lang="it-IT" b="1" dirty="0" smtClean="0"/>
              <a:t>Papa </a:t>
            </a:r>
            <a:r>
              <a:rPr lang="it-IT" b="1" dirty="0"/>
              <a:t>Giovanni XXIII: lampi di dottrina</a:t>
            </a:r>
            <a:endParaRPr lang="it-IT" dirty="0"/>
          </a:p>
          <a:p>
            <a:pPr algn="just"/>
            <a:r>
              <a:rPr lang="it-IT" dirty="0" smtClean="0"/>
              <a:t>Giova </a:t>
            </a:r>
            <a:r>
              <a:rPr lang="it-IT" dirty="0"/>
              <a:t>partire a due felicissime affermazioni di papa Giovanni XXIII, pronunciate durante il suo secondo incontro con i circensi in Vaticano (1959); esse identificano il mondo di attività </a:t>
            </a:r>
            <a:r>
              <a:rPr lang="it-IT" dirty="0" smtClean="0"/>
              <a:t>dello Spettacoli Viaggiante </a:t>
            </a:r>
            <a:r>
              <a:rPr lang="it-IT" dirty="0"/>
              <a:t>non tanto come destinatario di cura e premura pastorali, quanto come soggetto di testimonianza e di incidenza culturale, depositario di una missione preziosa di apostolato:</a:t>
            </a:r>
          </a:p>
          <a:p>
            <a:pPr algn="just"/>
            <a:r>
              <a:rPr lang="it-IT" dirty="0"/>
              <a:t>«L’attività </a:t>
            </a:r>
            <a:r>
              <a:rPr lang="it-IT" dirty="0" smtClean="0"/>
              <a:t>dello Spettacolo Viaggiante </a:t>
            </a:r>
            <a:r>
              <a:rPr lang="it-IT" dirty="0"/>
              <a:t>diviene elemento di pace interiore, di tranquillità dello spirito; e, nel contempo, di serietà, dignità sino a diventare utile apostolato, poiché favorisce l’accordo dei migliori sentimenti e perciò una seconda armonia.»</a:t>
            </a:r>
          </a:p>
          <a:p>
            <a:pPr algn="just"/>
            <a:r>
              <a:rPr lang="it-IT" dirty="0"/>
              <a:t>E ancora: «Camminare per le vie del mondo è un mezzo di meriti e di bene, se il lavoro è riguardato quale contributo all’ordine morale voluto da Dio.»</a:t>
            </a:r>
          </a:p>
          <a:p>
            <a:pPr algn="just"/>
            <a:endParaRPr lang="it-IT" dirty="0"/>
          </a:p>
        </p:txBody>
      </p:sp>
    </p:spTree>
    <p:extLst>
      <p:ext uri="{BB962C8B-B14F-4D97-AF65-F5344CB8AC3E}">
        <p14:creationId xmlns:p14="http://schemas.microsoft.com/office/powerpoint/2010/main" val="65122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31800"/>
            <a:ext cx="8229600" cy="6223000"/>
          </a:xfrm>
        </p:spPr>
        <p:txBody>
          <a:bodyPr>
            <a:normAutofit fontScale="55000" lnSpcReduction="20000"/>
          </a:bodyPr>
          <a:lstStyle/>
          <a:p>
            <a:pPr algn="just"/>
            <a:r>
              <a:rPr lang="it-IT" b="1" dirty="0" smtClean="0"/>
              <a:t>Paolo VI: </a:t>
            </a:r>
            <a:r>
              <a:rPr lang="it-IT" b="1" dirty="0" err="1" smtClean="0"/>
              <a:t>fieranti</a:t>
            </a:r>
            <a:r>
              <a:rPr lang="it-IT" b="1" dirty="0" smtClean="0"/>
              <a:t> e circensi specialisti del mondo viaggiante</a:t>
            </a:r>
          </a:p>
          <a:p>
            <a:pPr algn="just"/>
            <a:endParaRPr lang="it-IT" dirty="0" smtClean="0"/>
          </a:p>
          <a:p>
            <a:pPr algn="just"/>
            <a:r>
              <a:rPr lang="it-IT" dirty="0" smtClean="0"/>
              <a:t>Nel </a:t>
            </a:r>
            <a:r>
              <a:rPr lang="it-IT" dirty="0"/>
              <a:t>gennaio 1976 era in corso il XIX Congresso internazionale dello Spettacolo Viaggiante; i congressisti presenziarono all’udienza generale e il papa li salutò: «Abbiamo ancora presenta nel nostro ricordo l’incontro lieto e cordiale che avemmo con la vostra organizzazione nel febbraio 1966. A voi tutti, specialisti degli spettacoli viaggianti, desideriamo rinnovare oggi il nostro apprezzamento per il vostro lavoro con il quale intendete offrire, non soltanto ai bimbi ma anche ai giovani e agli adulti, una pausa di autentica serenità e di sano divertimento, in mezzo al ritmo quasi sempre vorticoso dell’odierna vita quotidiana. Tale finalità umanitaria e sociale animi la vostra attività, che può diventare preziosa anche di fronte a Dio, quando la compite nel pieno rispetto dell’età e della sensibilità degli spettatori e dei vostri doveri professionali.</a:t>
            </a:r>
            <a:r>
              <a:rPr lang="it-IT" dirty="0" smtClean="0"/>
              <a:t>»</a:t>
            </a:r>
          </a:p>
          <a:p>
            <a:pPr algn="just"/>
            <a:endParaRPr lang="it-IT" dirty="0"/>
          </a:p>
          <a:p>
            <a:pPr algn="just"/>
            <a:r>
              <a:rPr lang="it-IT" dirty="0"/>
              <a:t>L’appellativo «specialisti degli spettacoli viaggianti» è di grande riguardo e considerazione; il saluto prosegue poi </a:t>
            </a:r>
            <a:r>
              <a:rPr lang="it-IT" dirty="0" smtClean="0"/>
              <a:t>con un </a:t>
            </a:r>
            <a:r>
              <a:rPr lang="it-IT" dirty="0"/>
              <a:t>quasi paradossale ribaltamento dei ruoli: viaggiatori per definizione, sono essi a favorire momenti di quiete nel vortice della vita quotidiana</a:t>
            </a:r>
            <a:r>
              <a:rPr lang="it-IT" dirty="0" smtClean="0"/>
              <a:t>.</a:t>
            </a:r>
          </a:p>
          <a:p>
            <a:pPr algn="just"/>
            <a:endParaRPr lang="it-IT" dirty="0"/>
          </a:p>
          <a:p>
            <a:pPr algn="just"/>
            <a:r>
              <a:rPr lang="it-IT" dirty="0"/>
              <a:t> </a:t>
            </a:r>
            <a:r>
              <a:rPr lang="it-IT" dirty="0" smtClean="0"/>
              <a:t>Un </a:t>
            </a:r>
            <a:r>
              <a:rPr lang="it-IT" dirty="0"/>
              <a:t>papa dalla cultura artistica raffinatissima non poteva non valorizzare questo aspetto dell’attività circense; pochi mesi prima di morire, il 22 febbraio 1978, ricevendo il Circo </a:t>
            </a:r>
            <a:r>
              <a:rPr lang="it-IT" dirty="0" err="1"/>
              <a:t>Medrano</a:t>
            </a:r>
            <a:r>
              <a:rPr lang="it-IT" dirty="0"/>
              <a:t>, confidò la gioia derivante dall’opportunità concessagli di dire «quanto paternamente siamo vicini al vostro singolare lavoro di Circo, che combina armoniosamente l’arte e il divertimento»; la particolare forma di vita dei circensi, costituisce inoltre per il papa un’icona dell’esistenza umana provvisoria sulla terra, da vivere come pellegrini che «passano facendo del bene». </a:t>
            </a:r>
          </a:p>
        </p:txBody>
      </p:sp>
    </p:spTree>
    <p:extLst>
      <p:ext uri="{BB962C8B-B14F-4D97-AF65-F5344CB8AC3E}">
        <p14:creationId xmlns:p14="http://schemas.microsoft.com/office/powerpoint/2010/main" val="1813492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6100" y="381000"/>
            <a:ext cx="8229600" cy="6159500"/>
          </a:xfrm>
        </p:spPr>
        <p:txBody>
          <a:bodyPr>
            <a:normAutofit fontScale="25000" lnSpcReduction="20000"/>
          </a:bodyPr>
          <a:lstStyle/>
          <a:p>
            <a:pPr algn="just"/>
            <a:r>
              <a:rPr lang="it-IT" sz="7200" dirty="0"/>
              <a:t> </a:t>
            </a:r>
            <a:r>
              <a:rPr lang="it-IT" sz="7200" b="1" dirty="0"/>
              <a:t>Giovanni Paolo II sulle orme dei suoi predecessori</a:t>
            </a:r>
            <a:r>
              <a:rPr lang="it-IT" sz="7200" dirty="0" smtClean="0">
                <a:effectLst/>
              </a:rPr>
              <a:t> </a:t>
            </a:r>
            <a:endParaRPr lang="it-IT" sz="7200" dirty="0"/>
          </a:p>
          <a:p>
            <a:pPr algn="just"/>
            <a:r>
              <a:rPr lang="it-IT" sz="7200" dirty="0" smtClean="0"/>
              <a:t>Un </a:t>
            </a:r>
            <a:r>
              <a:rPr lang="it-IT" sz="7200" dirty="0"/>
              <a:t>breve, ma densissimo, discorso pronunciato da Giovanni Paolo II in occasione del </a:t>
            </a:r>
            <a:r>
              <a:rPr lang="it-IT" sz="7200" dirty="0" smtClean="0"/>
              <a:t>VI incontro </a:t>
            </a:r>
            <a:r>
              <a:rPr lang="it-IT" sz="7200" dirty="0"/>
              <a:t>Internazionale della Pastorale per i </a:t>
            </a:r>
            <a:r>
              <a:rPr lang="it-IT" sz="7200" dirty="0" smtClean="0"/>
              <a:t>circensi </a:t>
            </a:r>
            <a:r>
              <a:rPr lang="it-IT" sz="7200" dirty="0"/>
              <a:t>ed i </a:t>
            </a:r>
            <a:r>
              <a:rPr lang="it-IT" sz="7200" dirty="0" err="1" smtClean="0"/>
              <a:t>fieranti</a:t>
            </a:r>
            <a:r>
              <a:rPr lang="it-IT" sz="7200" dirty="0"/>
              <a:t>, sembra sintetizzare tutti gli aspetti riguardanti la seconda ala della mobilità; lo si riassume in alcuni punti:</a:t>
            </a:r>
          </a:p>
          <a:p>
            <a:pPr lvl="0" algn="just"/>
            <a:r>
              <a:rPr lang="it-IT" sz="7200" dirty="0"/>
              <a:t>la stima e la simpatia del papa si concentrano sui diversi aspetti di rilevanza sociale del fenomeno: quello aperto nelle città e nei villaggi dai circensi e dai </a:t>
            </a:r>
            <a:r>
              <a:rPr lang="it-IT" sz="7200" dirty="0" err="1"/>
              <a:t>fieranti</a:t>
            </a:r>
            <a:r>
              <a:rPr lang="it-IT" sz="7200" dirty="0"/>
              <a:t> è «uno spazio di festa e di amicizia»; far sorridere un bambino, confortare una persona sola e disperata, unisce gli uomini; richiede professionalità alta negli artisti e in tutti i loro collaboratori;</a:t>
            </a:r>
          </a:p>
          <a:p>
            <a:pPr lvl="0" algn="just"/>
            <a:r>
              <a:rPr lang="it-IT" sz="7200" dirty="0"/>
              <a:t>la normativa sempre in evoluzione, soprattutto sul piano della sicurezza, e l’aspetto nuovo delle città inducono più incertezze che rassicurazioni riguardo al futuro;</a:t>
            </a:r>
          </a:p>
          <a:p>
            <a:pPr lvl="0" algn="just"/>
            <a:r>
              <a:rPr lang="it-IT" sz="7200" dirty="0"/>
              <a:t>l’</a:t>
            </a:r>
            <a:r>
              <a:rPr lang="it-IT" sz="7200" dirty="0" err="1"/>
              <a:t>itineranza</a:t>
            </a:r>
            <a:r>
              <a:rPr lang="it-IT" sz="7200" dirty="0"/>
              <a:t> complica notevolmente il compito educativo relativamente ai bambini, di cui va seguita con premura la formazione scolastica, professionale e religiosa;</a:t>
            </a:r>
          </a:p>
          <a:p>
            <a:pPr lvl="0" algn="just"/>
            <a:r>
              <a:rPr lang="it-IT" sz="7200" dirty="0"/>
              <a:t>messi a confronto tra loro i mondi del circo-fiera e degli spettatori, essi presentano caratteristiche che tendono a divergere, mentre invece devono essere riportate ad unità: nel primo valgono la pazienza, il coraggio, il senso del rischio misurato, il gioco collettivo, il riconoscimento reciproco di essere «compagni attenti, riconciliati con i loro corpi e persino con gli animali»; nel secondo l’individualismo e la competizione; i valori del primo costituiscono testimonianza di speranza già sul piano umano;</a:t>
            </a:r>
          </a:p>
          <a:p>
            <a:pPr lvl="0" algn="just"/>
            <a:r>
              <a:rPr lang="it-IT" sz="7200" dirty="0"/>
              <a:t>gli obiettivi umani e spirituali da raggiungere esigono collaborazione fra giovani, adulti e, sul piano della fede, assistenti-cappellani;</a:t>
            </a:r>
          </a:p>
          <a:p>
            <a:pPr lvl="0" algn="just"/>
            <a:r>
              <a:rPr lang="it-IT" sz="7200" dirty="0"/>
              <a:t>garanzia sicura: «quando gli uomini hanno come mestiere di offrire un gioco di felicità, Dio non resterà al di fuori della festa».</a:t>
            </a:r>
          </a:p>
          <a:p>
            <a:endParaRPr lang="it-IT" dirty="0"/>
          </a:p>
        </p:txBody>
      </p:sp>
    </p:spTree>
    <p:extLst>
      <p:ext uri="{BB962C8B-B14F-4D97-AF65-F5344CB8AC3E}">
        <p14:creationId xmlns:p14="http://schemas.microsoft.com/office/powerpoint/2010/main" val="1170322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68300"/>
            <a:ext cx="8229600" cy="6324600"/>
          </a:xfrm>
        </p:spPr>
        <p:txBody>
          <a:bodyPr>
            <a:normAutofit fontScale="92500" lnSpcReduction="10000"/>
          </a:bodyPr>
          <a:lstStyle/>
          <a:p>
            <a:r>
              <a:rPr lang="it-IT" dirty="0"/>
              <a:t> </a:t>
            </a:r>
            <a:r>
              <a:rPr lang="it-IT" sz="2400" b="1" dirty="0"/>
              <a:t>Benedetto XVI e i «nuovi areopaghi» per l’annuncio del </a:t>
            </a:r>
            <a:r>
              <a:rPr lang="it-IT" sz="2400" b="1" dirty="0" smtClean="0"/>
              <a:t>Vangelo</a:t>
            </a:r>
          </a:p>
          <a:p>
            <a:endParaRPr lang="it-IT" sz="2400" dirty="0"/>
          </a:p>
          <a:p>
            <a:pPr algn="just"/>
            <a:r>
              <a:rPr lang="it-IT" sz="2400" dirty="0" smtClean="0"/>
              <a:t>In </a:t>
            </a:r>
            <a:r>
              <a:rPr lang="it-IT" sz="2400" dirty="0"/>
              <a:t>più occasioni parlò ai circensi Benedetto XVI con frammenti di saluto sviluppando spunti notevoli di riflessione come quelli in cui parla dei circhi e dei luna park come «cattedrali di fede e tradizione, segno di speranza in un mondo globalizzato» oppure della possibilità che essi diventino i «nuovi areopaghi» per l’annuncio del Vangelo e la trasmissione della  fede, perché si tratta di luoghi in cui, al di là delle barriere culturali e delle separazioni linguistiche e religiose, le persone si incontrano e si riconoscono fratelli e sorelle, accettandosi nella loro diversità</a:t>
            </a:r>
            <a:r>
              <a:rPr lang="it-IT" sz="2400" dirty="0" smtClean="0"/>
              <a:t>.</a:t>
            </a:r>
          </a:p>
          <a:p>
            <a:pPr algn="just"/>
            <a:endParaRPr lang="it-IT" sz="2400" dirty="0"/>
          </a:p>
          <a:p>
            <a:pPr algn="just"/>
            <a:r>
              <a:rPr lang="it-IT" sz="2400" dirty="0"/>
              <a:t>I</a:t>
            </a:r>
            <a:r>
              <a:rPr lang="it-IT" sz="2400" dirty="0" smtClean="0"/>
              <a:t>l </a:t>
            </a:r>
            <a:r>
              <a:rPr lang="it-IT" sz="2400" dirty="0"/>
              <a:t>primo dicembre 2012 il </a:t>
            </a:r>
            <a:r>
              <a:rPr lang="it-IT" sz="2400" dirty="0" smtClean="0"/>
              <a:t>Papa </a:t>
            </a:r>
            <a:r>
              <a:rPr lang="it-IT" sz="2400" dirty="0"/>
              <a:t>rivolse loro  (oltre 7000 persone provenienti da ogni parte del mondo) uno specifico e singolare discorso. Al calore del saluto il papa aggiunge una analisi  sociologica e culturale dell’essere “«itineranti», ne compendia i tratti distintivi, i pregi e le difficoltà e delinea con concisione efficace le linee di una specifica pastorale di settore</a:t>
            </a:r>
            <a:r>
              <a:rPr lang="it-IT" sz="2400" dirty="0" smtClean="0"/>
              <a:t>.</a:t>
            </a:r>
          </a:p>
          <a:p>
            <a:pPr algn="just"/>
            <a:endParaRPr lang="it-IT" sz="2400" dirty="0"/>
          </a:p>
        </p:txBody>
      </p:sp>
    </p:spTree>
    <p:extLst>
      <p:ext uri="{BB962C8B-B14F-4D97-AF65-F5344CB8AC3E}">
        <p14:creationId xmlns:p14="http://schemas.microsoft.com/office/powerpoint/2010/main" val="228518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69900"/>
            <a:ext cx="8229600" cy="5656263"/>
          </a:xfrm>
        </p:spPr>
        <p:txBody>
          <a:bodyPr>
            <a:noAutofit/>
          </a:bodyPr>
          <a:lstStyle/>
          <a:p>
            <a:pPr algn="just"/>
            <a:r>
              <a:rPr lang="it-IT" sz="1800" dirty="0" smtClean="0"/>
              <a:t>Dapprima ha evidenziato ciò che contraddistingue la «gente dello spettacolo viaggiante»: «… la vostra grande famiglia ha la capacità di usare il linguaggio particolare e specifico della vostra arte. L’allegria degli spettacoli, la gioia ricreativa del gioco, la grazia delle coreografie, il ritmo della musica costituiscono proprio una via immediata di comunicazione per mettersi in dialogo con i piccoli e con i grandi, suscitano sentimenti di serenità, di gioia, di concordia. Con la varietà delle vostre professioni e l’originalità delle esibizioni, voi sapete stupire e suscitare meraviglia, offrire occasioni di festa e di sano divertimento».</a:t>
            </a:r>
          </a:p>
          <a:p>
            <a:pPr algn="just"/>
            <a:endParaRPr lang="it-IT" sz="1800" dirty="0" smtClean="0"/>
          </a:p>
          <a:p>
            <a:pPr algn="just"/>
            <a:r>
              <a:rPr lang="it-IT" sz="1800" dirty="0" smtClean="0"/>
              <a:t>Si è soffermato sui valori della tradizione circense: «…l’amore per la famiglia, la premura per i piccoli, l’attenzione ai disabili, la cura dei malati, la valorizzazione degli anziani e del loro patrimonio di esperienze. Nel vostro ambiente si conserva vivo il dialogo tra le generazioni, il senso dell’amicizia, il gusto del lavoro di squadra. Accoglienza e ospitalità vi sono proprie, così come l’attenzione a dare risposta ai desideri più autentici, soprattutto delle giovani generazioni. I vostri mestieri richiedono rinuncia e sacrificio, responsabilità e perseveranza, coraggio e generosità: virtù che la società odierna non sempre apprezza, ma che hanno contribuito a formare, nella vostra grande famiglia, intere generazioni»,</a:t>
            </a:r>
          </a:p>
          <a:p>
            <a:endParaRPr lang="it-IT" sz="1800" dirty="0"/>
          </a:p>
        </p:txBody>
      </p:sp>
    </p:spTree>
    <p:extLst>
      <p:ext uri="{BB962C8B-B14F-4D97-AF65-F5344CB8AC3E}">
        <p14:creationId xmlns:p14="http://schemas.microsoft.com/office/powerpoint/2010/main" val="1990285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0200"/>
            <a:ext cx="8229600" cy="6400800"/>
          </a:xfrm>
        </p:spPr>
        <p:txBody>
          <a:bodyPr>
            <a:normAutofit fontScale="77500" lnSpcReduction="20000"/>
          </a:bodyPr>
          <a:lstStyle/>
          <a:p>
            <a:pPr algn="just"/>
            <a:r>
              <a:rPr lang="it-IT" b="1" dirty="0" smtClean="0"/>
              <a:t>Papa Francesco: portatori di gioia e festa</a:t>
            </a:r>
          </a:p>
          <a:p>
            <a:pPr algn="just"/>
            <a:endParaRPr lang="it-IT" dirty="0"/>
          </a:p>
          <a:p>
            <a:pPr algn="just"/>
            <a:r>
              <a:rPr lang="it-IT" dirty="0" smtClean="0"/>
              <a:t>Il </a:t>
            </a:r>
            <a:r>
              <a:rPr lang="it-IT" dirty="0"/>
              <a:t>16 giugno scorso il Santo Padre, ricevendo i partecipanti al Giubileo dello Spettacolo Viaggiante, nel suo discorso ha affermato che </a:t>
            </a:r>
            <a:r>
              <a:rPr lang="it-IT" dirty="0" err="1"/>
              <a:t>fieranti</a:t>
            </a:r>
            <a:r>
              <a:rPr lang="it-IT" dirty="0"/>
              <a:t> e circensi “sono artigiani della festa, della meraviglia e del bello.</a:t>
            </a:r>
            <a:r>
              <a:rPr lang="it-IT" dirty="0" smtClean="0"/>
              <a:t>”</a:t>
            </a:r>
          </a:p>
          <a:p>
            <a:pPr algn="just"/>
            <a:endParaRPr lang="it-IT" dirty="0" smtClean="0"/>
          </a:p>
          <a:p>
            <a:pPr algn="just"/>
            <a:r>
              <a:rPr lang="it-IT" dirty="0" smtClean="0"/>
              <a:t>“La festa </a:t>
            </a:r>
            <a:r>
              <a:rPr lang="it-IT" dirty="0"/>
              <a:t>e letizia sono segni distintivi della vostra identità, delle vostre professioni e della vostra vita, e nel Giubileo della Misericordia non poteva mancare questo appuntamento”. </a:t>
            </a:r>
            <a:endParaRPr lang="it-IT" dirty="0" smtClean="0"/>
          </a:p>
          <a:p>
            <a:pPr algn="just"/>
            <a:endParaRPr lang="it-IT" dirty="0"/>
          </a:p>
          <a:p>
            <a:pPr algn="just"/>
            <a:r>
              <a:rPr lang="it-IT" dirty="0" smtClean="0"/>
              <a:t>E </a:t>
            </a:r>
            <a:r>
              <a:rPr lang="it-IT" dirty="0"/>
              <a:t>ancora: “Raccomando alle Chiese particolari e alle parrocchie di essere attente alle necessità vostre e di tutta la gente in mobilità. Come sapete, la Chiesa si preoccupa dei problemi che accompagnano la vostra vita itinerante, e vuole aiutarvi ad eliminare i pregiudizi che a volte vi tengono un po’ ai margini”</a:t>
            </a:r>
          </a:p>
          <a:p>
            <a:pPr algn="just"/>
            <a:endParaRPr lang="it-IT" dirty="0"/>
          </a:p>
        </p:txBody>
      </p:sp>
    </p:spTree>
    <p:extLst>
      <p:ext uri="{BB962C8B-B14F-4D97-AF65-F5344CB8AC3E}">
        <p14:creationId xmlns:p14="http://schemas.microsoft.com/office/powerpoint/2010/main" val="36505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SITUAZIONE DEL MONDO DELLO SPETTACOLO VIAGGIANTE IN ITALIA</a:t>
            </a:r>
            <a:endParaRPr lang="it-IT" dirty="0"/>
          </a:p>
        </p:txBody>
      </p:sp>
      <p:sp>
        <p:nvSpPr>
          <p:cNvPr id="3" name="Segnaposto contenuto 2"/>
          <p:cNvSpPr>
            <a:spLocks noGrp="1"/>
          </p:cNvSpPr>
          <p:nvPr>
            <p:ph idx="1"/>
          </p:nvPr>
        </p:nvSpPr>
        <p:spPr>
          <a:xfrm>
            <a:off x="457200" y="1600200"/>
            <a:ext cx="8229600" cy="4893322"/>
          </a:xfrm>
        </p:spPr>
        <p:txBody>
          <a:bodyPr>
            <a:normAutofit fontScale="77500" lnSpcReduction="20000"/>
          </a:bodyPr>
          <a:lstStyle/>
          <a:p>
            <a:pPr algn="just"/>
            <a:r>
              <a:rPr lang="it-IT" dirty="0"/>
              <a:t>Uno sguardo alla situazione delle Spettacolo Viaggiante, oggi. </a:t>
            </a:r>
            <a:endParaRPr lang="it-IT" dirty="0" smtClean="0"/>
          </a:p>
          <a:p>
            <a:pPr algn="just"/>
            <a:r>
              <a:rPr lang="it-IT" dirty="0" smtClean="0"/>
              <a:t>Il </a:t>
            </a:r>
            <a:r>
              <a:rPr lang="it-IT" dirty="0"/>
              <a:t>lavoro che troviamo di seguito, è un sunto di anni di servizio pastorale nei Circhi e nei Luna Park, che ho potuto avvicinare e </a:t>
            </a:r>
            <a:r>
              <a:rPr lang="it-IT" dirty="0" smtClean="0"/>
              <a:t>conoscere.</a:t>
            </a:r>
          </a:p>
          <a:p>
            <a:pPr algn="just"/>
            <a:endParaRPr lang="it-IT" dirty="0" smtClean="0"/>
          </a:p>
          <a:p>
            <a:pPr algn="just"/>
            <a:r>
              <a:rPr lang="it-IT" b="1" dirty="0"/>
              <a:t>Il Circo.</a:t>
            </a:r>
            <a:endParaRPr lang="it-IT" dirty="0"/>
          </a:p>
          <a:p>
            <a:pPr algn="just"/>
            <a:r>
              <a:rPr lang="it-IT" dirty="0"/>
              <a:t>	In Italia operano circa 140 circhi suddivisi, secondo l’Ente Nazionale Circhi, in:</a:t>
            </a:r>
          </a:p>
          <a:p>
            <a:pPr algn="just"/>
            <a:r>
              <a:rPr lang="it-IT" dirty="0"/>
              <a:t>		1^ Categoria: circhi nei quali sono presenti più </a:t>
            </a:r>
            <a:r>
              <a:rPr lang="it-IT" dirty="0" smtClean="0"/>
              <a:t>di        cinquanta </a:t>
            </a:r>
            <a:r>
              <a:rPr lang="it-IT" dirty="0"/>
              <a:t>persone;</a:t>
            </a:r>
          </a:p>
          <a:p>
            <a:pPr algn="just"/>
            <a:r>
              <a:rPr lang="it-IT" dirty="0"/>
              <a:t>	</a:t>
            </a:r>
            <a:r>
              <a:rPr lang="it-IT" dirty="0" smtClean="0"/>
              <a:t>	2</a:t>
            </a:r>
            <a:r>
              <a:rPr lang="it-IT" dirty="0"/>
              <a:t>^ Categoria: circhi con meno di cinquanta persone;</a:t>
            </a:r>
          </a:p>
          <a:p>
            <a:pPr algn="just"/>
            <a:r>
              <a:rPr lang="it-IT" dirty="0"/>
              <a:t>		3^ Categoria: circhi familiari con meno di dieci </a:t>
            </a:r>
            <a:r>
              <a:rPr lang="it-IT" dirty="0" smtClean="0"/>
              <a:t>persone</a:t>
            </a:r>
            <a:r>
              <a:rPr lang="it-IT" dirty="0"/>
              <a:t>;</a:t>
            </a:r>
          </a:p>
          <a:p>
            <a:pPr marL="0" indent="0">
              <a:buNone/>
            </a:pPr>
            <a:endParaRPr lang="it-IT" dirty="0"/>
          </a:p>
        </p:txBody>
      </p:sp>
    </p:spTree>
    <p:extLst>
      <p:ext uri="{BB962C8B-B14F-4D97-AF65-F5344CB8AC3E}">
        <p14:creationId xmlns:p14="http://schemas.microsoft.com/office/powerpoint/2010/main" val="2804224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81000"/>
            <a:ext cx="8229600" cy="6388100"/>
          </a:xfrm>
        </p:spPr>
        <p:txBody>
          <a:bodyPr>
            <a:noAutofit/>
          </a:bodyPr>
          <a:lstStyle/>
          <a:p>
            <a:pPr algn="just"/>
            <a:r>
              <a:rPr lang="it-IT" sz="2400" b="1" dirty="0"/>
              <a:t>IL CATECHISMO dello SPETTACOLO VIAGGIANTE.</a:t>
            </a:r>
            <a:endParaRPr lang="it-IT" sz="2400" dirty="0"/>
          </a:p>
          <a:p>
            <a:pPr algn="just"/>
            <a:r>
              <a:rPr lang="it-IT" sz="2400" dirty="0"/>
              <a:t>In questo lavoro di ricerca storica è doveroso accennare all’impostazione del Catechismo della gente dello Spettacolo Viaggiante. </a:t>
            </a:r>
          </a:p>
          <a:p>
            <a:pPr algn="just"/>
            <a:r>
              <a:rPr lang="it-IT" sz="2400" dirty="0"/>
              <a:t>In occasione del Convegno della Pastorale del settore </a:t>
            </a:r>
            <a:r>
              <a:rPr lang="it-IT" sz="2400" dirty="0" err="1"/>
              <a:t>fieranti</a:t>
            </a:r>
            <a:r>
              <a:rPr lang="it-IT" sz="2400" dirty="0"/>
              <a:t> e circensi tenutosi a Roma nel febbraio del 1988, è stata presentata la bozza di un catechismo, che i vescovi italiani hanno redatto per i ragazzi che vivono e operano nei Circhi e nei Luna Park. “</a:t>
            </a:r>
            <a:r>
              <a:rPr lang="it-IT" sz="2400" i="1" dirty="0"/>
              <a:t>Con Gesù per portare gioia e festa</a:t>
            </a:r>
            <a:r>
              <a:rPr lang="it-IT" sz="2400" dirty="0"/>
              <a:t>” è il suo titolo: uno strumento nuovo nell’ambito di questa pastorale, sia per la Conferenza Episcopale Italiana, sia per le altre Conferenze Episcopali mondiali.</a:t>
            </a:r>
          </a:p>
          <a:p>
            <a:pPr algn="just"/>
            <a:r>
              <a:rPr lang="it-IT" sz="2400" dirty="0" smtClean="0"/>
              <a:t>Il </a:t>
            </a:r>
            <a:r>
              <a:rPr lang="it-IT" sz="2400" dirty="0"/>
              <a:t>testo venne curato dall’Ufficio Catechistico della CEI, in collaborazione con la Commissione Episcopale delle Migrazioni e l’OASNI,  adattato al catechismo CEI “</a:t>
            </a:r>
            <a:r>
              <a:rPr lang="it-IT" sz="2400" i="1" dirty="0"/>
              <a:t>Venite con me”</a:t>
            </a:r>
            <a:r>
              <a:rPr lang="it-IT" sz="2400" i="1" dirty="0" smtClean="0"/>
              <a:t>.</a:t>
            </a:r>
          </a:p>
          <a:p>
            <a:pPr algn="just"/>
            <a:endParaRPr lang="it-IT" sz="2400" i="1" dirty="0"/>
          </a:p>
          <a:p>
            <a:pPr algn="just"/>
            <a:endParaRPr lang="it-IT" sz="1700" i="1" dirty="0" smtClean="0"/>
          </a:p>
          <a:p>
            <a:pPr algn="just"/>
            <a:endParaRPr lang="it-IT" sz="1700" i="1" dirty="0"/>
          </a:p>
          <a:p>
            <a:pPr algn="just"/>
            <a:endParaRPr lang="it-IT" sz="1700" i="1" dirty="0" smtClean="0"/>
          </a:p>
          <a:p>
            <a:pPr algn="just"/>
            <a:endParaRPr lang="it-IT" sz="1700" i="1" dirty="0" smtClean="0"/>
          </a:p>
          <a:p>
            <a:pPr algn="just"/>
            <a:endParaRPr lang="it-IT" sz="1700" i="1" dirty="0"/>
          </a:p>
          <a:p>
            <a:pPr algn="just"/>
            <a:endParaRPr lang="it-IT" sz="1700" i="1" dirty="0" smtClean="0"/>
          </a:p>
          <a:p>
            <a:pPr algn="just"/>
            <a:endParaRPr lang="it-IT" sz="1700" i="1" dirty="0"/>
          </a:p>
          <a:p>
            <a:pPr algn="just"/>
            <a:endParaRPr lang="it-IT" sz="1700" i="1" dirty="0" smtClean="0"/>
          </a:p>
          <a:p>
            <a:pPr algn="just"/>
            <a:endParaRPr lang="it-IT" sz="1700" i="1" dirty="0"/>
          </a:p>
          <a:p>
            <a:pPr algn="just"/>
            <a:endParaRPr lang="it-IT" sz="1700" i="1" dirty="0" smtClean="0"/>
          </a:p>
          <a:p>
            <a:pPr algn="just"/>
            <a:endParaRPr lang="it-IT" sz="1700" dirty="0"/>
          </a:p>
          <a:p>
            <a:pPr algn="just"/>
            <a:endParaRPr lang="it-IT" sz="1700" dirty="0"/>
          </a:p>
        </p:txBody>
      </p:sp>
    </p:spTree>
    <p:extLst>
      <p:ext uri="{BB962C8B-B14F-4D97-AF65-F5344CB8AC3E}">
        <p14:creationId xmlns:p14="http://schemas.microsoft.com/office/powerpoint/2010/main" val="322282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126163"/>
          </a:xfrm>
        </p:spPr>
        <p:txBody>
          <a:bodyPr>
            <a:noAutofit/>
          </a:bodyPr>
          <a:lstStyle/>
          <a:p>
            <a:pPr algn="just"/>
            <a:r>
              <a:rPr lang="it-IT" sz="2400" dirty="0" smtClean="0"/>
              <a:t>Il testo si presenta suddiviso in capitoli, e ogni capitolo presenta schede operative: una per la catechesi dei ragazzi e una di verifica ragazzi-genitori. Questa ripartizione risulta interessante poiché la stessa famiglia diventa soggetto di evangelizzazione.</a:t>
            </a:r>
          </a:p>
          <a:p>
            <a:pPr algn="just"/>
            <a:r>
              <a:rPr lang="it-IT" sz="2400" dirty="0" smtClean="0"/>
              <a:t>La figura di Gesù è presentata nel particolare contesto di vita e di lavoro della gente del Circo e del Luna Park. Casa fissa, comunità e parrocchia stabili sono concetti che non appartengono a questo mondo itinerante, obbligato a spostarsi di piazza in piazza. Per questo, nel catechismo, il simbolo scelto è la tenda, segno di chi vive la provvisorietà della vita ed è continuamente itinerante.</a:t>
            </a:r>
          </a:p>
          <a:p>
            <a:pPr algn="just"/>
            <a:r>
              <a:rPr lang="it-IT" sz="2400" dirty="0" smtClean="0"/>
              <a:t>Al catechismo è stato allegato un diario, come ausilio per gli operatori pastorali che, di piazza in piazza, nella sosta delle carovane, seguono la preparazione dei ragazzi ai Sacramenti.</a:t>
            </a:r>
          </a:p>
          <a:p>
            <a:endParaRPr lang="it-IT" sz="2400" dirty="0"/>
          </a:p>
        </p:txBody>
      </p:sp>
    </p:spTree>
    <p:extLst>
      <p:ext uri="{BB962C8B-B14F-4D97-AF65-F5344CB8AC3E}">
        <p14:creationId xmlns:p14="http://schemas.microsoft.com/office/powerpoint/2010/main" val="3664716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58800"/>
            <a:ext cx="8229600" cy="6146800"/>
          </a:xfrm>
        </p:spPr>
        <p:txBody>
          <a:bodyPr/>
          <a:lstStyle/>
          <a:p>
            <a:pPr marL="0" indent="0" algn="ctr">
              <a:spcBef>
                <a:spcPts val="0"/>
              </a:spcBef>
              <a:buNone/>
            </a:pPr>
            <a:r>
              <a:rPr lang="it-IT" dirty="0" smtClean="0"/>
              <a:t>Don Dino </a:t>
            </a:r>
            <a:r>
              <a:rPr lang="it-IT" dirty="0" err="1" smtClean="0"/>
              <a:t>Torreggiani</a:t>
            </a:r>
            <a:r>
              <a:rPr lang="it-IT" dirty="0" smtClean="0"/>
              <a:t> </a:t>
            </a:r>
          </a:p>
          <a:p>
            <a:pPr marL="0" indent="0" algn="ctr">
              <a:spcBef>
                <a:spcPts val="0"/>
              </a:spcBef>
              <a:buNone/>
            </a:pPr>
            <a:r>
              <a:rPr lang="it-IT" dirty="0" smtClean="0"/>
              <a:t>ripeteva spesso alla gente della sua parrocchia: </a:t>
            </a:r>
          </a:p>
          <a:p>
            <a:pPr marL="0" indent="0" algn="ctr">
              <a:spcBef>
                <a:spcPts val="0"/>
              </a:spcBef>
              <a:buNone/>
            </a:pPr>
            <a:r>
              <a:rPr lang="it-IT" dirty="0" smtClean="0"/>
              <a:t> “Quando vedete arrivare una carovana, chiudete i pollai e aprite il vostro cuore”.</a:t>
            </a:r>
            <a:endParaRPr lang="it-IT" dirty="0"/>
          </a:p>
        </p:txBody>
      </p:sp>
    </p:spTree>
    <p:extLst>
      <p:ext uri="{BB962C8B-B14F-4D97-AF65-F5344CB8AC3E}">
        <p14:creationId xmlns:p14="http://schemas.microsoft.com/office/powerpoint/2010/main" val="126408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457200" y="501650"/>
            <a:ext cx="8229600" cy="5991225"/>
          </a:xfrm>
        </p:spPr>
        <p:txBody>
          <a:bodyPr>
            <a:normAutofit fontScale="70000" lnSpcReduction="20000"/>
          </a:bodyPr>
          <a:lstStyle/>
          <a:p>
            <a:pPr algn="just"/>
            <a:r>
              <a:rPr lang="it-IT" dirty="0"/>
              <a:t>Il circo di per sé è luogo di migrazione… di piazza in piazza. </a:t>
            </a:r>
          </a:p>
          <a:p>
            <a:pPr algn="just"/>
            <a:r>
              <a:rPr lang="it-IT" dirty="0" smtClean="0"/>
              <a:t>Esiste </a:t>
            </a:r>
            <a:r>
              <a:rPr lang="it-IT" dirty="0"/>
              <a:t>però una migrazione di stranieri regolare e irregolare, all’interno di questo.</a:t>
            </a:r>
          </a:p>
          <a:p>
            <a:pPr algn="just"/>
            <a:r>
              <a:rPr lang="it-IT" dirty="0"/>
              <a:t>Gli artisti circensi stranieri di norma sono quasi tutti comunitari, assunti regolarmente. </a:t>
            </a:r>
          </a:p>
          <a:p>
            <a:pPr algn="just"/>
            <a:r>
              <a:rPr lang="it-IT" dirty="0"/>
              <a:t>Gli extracomunitari sono tutti con regolare permesso di soggiorno, tutti assunti con regolare contratto. </a:t>
            </a:r>
          </a:p>
          <a:p>
            <a:pPr algn="just"/>
            <a:r>
              <a:rPr lang="it-IT" dirty="0"/>
              <a:t>C’è un’altra categoria di migranti che passano in secondo piano: gli operai dei circhi. </a:t>
            </a:r>
          </a:p>
          <a:p>
            <a:pPr algn="just"/>
            <a:r>
              <a:rPr lang="it-IT" dirty="0"/>
              <a:t>Alcuni sono in “regola”, quasi tutti comunitari. La maggior parte di essi sono polacchi, rumeni e slovacchi. Sono “operai specializzati” e responsabili del montaggio e dello smontaggio dello chapiteau; responsabili della pubblicità; seguono il coordinamento della pista durante lo spettacolo… e tutto ciò che comporta il lavoro nel circo.</a:t>
            </a:r>
          </a:p>
          <a:p>
            <a:pPr algn="just"/>
            <a:r>
              <a:rPr lang="it-IT" dirty="0"/>
              <a:t>Altro tipo di operai, possiamo pure chiamarli facchini, sono di origine extracomunitaria: indiani (responsabili delle stalle e delle scuderie del circo), asiatici. Questi compiono nel circo il lavoro di manovalanza.</a:t>
            </a:r>
          </a:p>
          <a:p>
            <a:pPr algn="just"/>
            <a:r>
              <a:rPr lang="it-IT" dirty="0" smtClean="0"/>
              <a:t>Ci </a:t>
            </a:r>
            <a:r>
              <a:rPr lang="it-IT" dirty="0"/>
              <a:t>si accorge della competenza dell’operaio già dalla </a:t>
            </a:r>
            <a:r>
              <a:rPr lang="it-IT" dirty="0" smtClean="0"/>
              <a:t>montura. </a:t>
            </a:r>
            <a:endParaRPr lang="it-IT" dirty="0"/>
          </a:p>
        </p:txBody>
      </p:sp>
    </p:spTree>
    <p:extLst>
      <p:ext uri="{BB962C8B-B14F-4D97-AF65-F5344CB8AC3E}">
        <p14:creationId xmlns:p14="http://schemas.microsoft.com/office/powerpoint/2010/main" val="58015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37448"/>
            <a:ext cx="8229600" cy="6056074"/>
          </a:xfrm>
        </p:spPr>
        <p:txBody>
          <a:bodyPr>
            <a:normAutofit fontScale="77500" lnSpcReduction="20000"/>
          </a:bodyPr>
          <a:lstStyle/>
          <a:p>
            <a:r>
              <a:rPr lang="it-IT" b="1" dirty="0"/>
              <a:t>Il Luna Park. </a:t>
            </a:r>
            <a:endParaRPr lang="it-IT" dirty="0"/>
          </a:p>
          <a:p>
            <a:pPr algn="just"/>
            <a:r>
              <a:rPr lang="it-IT" dirty="0" smtClean="0"/>
              <a:t>In </a:t>
            </a:r>
            <a:r>
              <a:rPr lang="it-IT" dirty="0"/>
              <a:t>Italia operano circa 40 parchi divertimento fissi, senza contare i luna park itineranti, dei quali è difficile avere una mappa, data la complessità di questo mondo, poiché le “piazze” possono durare anche qualche giorno.</a:t>
            </a:r>
          </a:p>
          <a:p>
            <a:pPr algn="just"/>
            <a:r>
              <a:rPr lang="it-IT" dirty="0"/>
              <a:t>Nei luna park fissi, a volte, si ha la presenza di operai stranieri, quasi tutti extracomunitari, assunti con contratti regolari per la gestione e la manodopera della giostra. </a:t>
            </a:r>
          </a:p>
          <a:p>
            <a:pPr algn="just"/>
            <a:r>
              <a:rPr lang="it-IT" dirty="0"/>
              <a:t>Anche nei piccoli luna park itineranti </a:t>
            </a:r>
            <a:r>
              <a:rPr lang="it-IT" dirty="0" smtClean="0"/>
              <a:t>si assiste  alla </a:t>
            </a:r>
            <a:r>
              <a:rPr lang="it-IT" dirty="0"/>
              <a:t>presenza di operai stranieri, impiegati come operai per montare e smontare la giostra, tenerla pulita e farle la manutenzione. Essa sono quasi tutti indiani e irregolari. Vivono su piccole </a:t>
            </a:r>
            <a:r>
              <a:rPr lang="it-IT" i="1" dirty="0" err="1"/>
              <a:t>campine</a:t>
            </a:r>
            <a:r>
              <a:rPr lang="it-IT" dirty="0"/>
              <a:t>, a seguito delle carovane, dalle quali dipendono per il vitto. Questo tipo di manovalanza ultimamente lo si osserva anche tra i sinti giostrai.</a:t>
            </a:r>
          </a:p>
          <a:p>
            <a:endParaRPr lang="it-IT" dirty="0"/>
          </a:p>
        </p:txBody>
      </p:sp>
    </p:spTree>
    <p:extLst>
      <p:ext uri="{BB962C8B-B14F-4D97-AF65-F5344CB8AC3E}">
        <p14:creationId xmlns:p14="http://schemas.microsoft.com/office/powerpoint/2010/main" val="1527517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55337"/>
            <a:ext cx="8229600" cy="6091850"/>
          </a:xfrm>
        </p:spPr>
        <p:txBody>
          <a:bodyPr>
            <a:normAutofit fontScale="62500" lnSpcReduction="20000"/>
          </a:bodyPr>
          <a:lstStyle/>
          <a:p>
            <a:pPr marL="0" indent="0" algn="just">
              <a:buNone/>
            </a:pPr>
            <a:r>
              <a:rPr lang="it-IT" b="1" dirty="0"/>
              <a:t> </a:t>
            </a:r>
            <a:endParaRPr lang="it-IT" dirty="0"/>
          </a:p>
          <a:p>
            <a:pPr algn="just"/>
            <a:r>
              <a:rPr lang="it-IT" b="1" dirty="0" smtClean="0"/>
              <a:t>Storia </a:t>
            </a:r>
            <a:r>
              <a:rPr lang="it-IT" b="1" dirty="0"/>
              <a:t>dello Spettacolo viaggiante</a:t>
            </a:r>
            <a:r>
              <a:rPr lang="it-IT" b="1" dirty="0" smtClean="0"/>
              <a:t>.</a:t>
            </a:r>
          </a:p>
          <a:p>
            <a:pPr algn="just"/>
            <a:endParaRPr lang="it-IT" dirty="0"/>
          </a:p>
          <a:p>
            <a:pPr algn="just"/>
            <a:r>
              <a:rPr lang="it-IT" dirty="0"/>
              <a:t>Le </a:t>
            </a:r>
            <a:r>
              <a:rPr lang="it-IT" i="1" dirty="0"/>
              <a:t>Fiere</a:t>
            </a:r>
            <a:r>
              <a:rPr lang="it-IT" dirty="0"/>
              <a:t>, </a:t>
            </a:r>
            <a:r>
              <a:rPr lang="it-IT" i="1" dirty="0"/>
              <a:t>i Circhi </a:t>
            </a:r>
            <a:r>
              <a:rPr lang="it-IT" dirty="0"/>
              <a:t>e i </a:t>
            </a:r>
            <a:r>
              <a:rPr lang="it-IT" i="1" dirty="0"/>
              <a:t>Luna Park</a:t>
            </a:r>
            <a:r>
              <a:rPr lang="it-IT" dirty="0"/>
              <a:t>, per la loro natura itinerante, sono mondi conosciuti solo negli aspetti più esteriori, eppure sono ricchi di tante storie e vicende originali. </a:t>
            </a:r>
            <a:endParaRPr lang="it-IT" dirty="0" smtClean="0"/>
          </a:p>
          <a:p>
            <a:pPr algn="just"/>
            <a:endParaRPr lang="it-IT" dirty="0"/>
          </a:p>
          <a:p>
            <a:pPr algn="just"/>
            <a:r>
              <a:rPr lang="it-IT" dirty="0"/>
              <a:t>Oggi, grazie all’elettricità, i parchi di divertimento ospitano tante macchine strabilianti, luminose e in movimento</a:t>
            </a:r>
            <a:r>
              <a:rPr lang="it-IT" dirty="0" smtClean="0"/>
              <a:t>.</a:t>
            </a:r>
          </a:p>
          <a:p>
            <a:pPr algn="just"/>
            <a:endParaRPr lang="it-IT" dirty="0" smtClean="0"/>
          </a:p>
          <a:p>
            <a:pPr algn="just"/>
            <a:r>
              <a:rPr lang="it-IT" dirty="0" smtClean="0"/>
              <a:t>Le </a:t>
            </a:r>
            <a:r>
              <a:rPr lang="it-IT" dirty="0"/>
              <a:t>giostre, ad esempio, apparse nelle </a:t>
            </a:r>
            <a:r>
              <a:rPr lang="it-IT" i="1" dirty="0"/>
              <a:t>Fiere</a:t>
            </a:r>
            <a:r>
              <a:rPr lang="it-IT" dirty="0"/>
              <a:t> a partire dalla seconda metà dell’’800 erano molto diverse. Le prime, in legno e tela, tutte smontabili, erano costruite in stile barocco, floreale, rococò, con un decoratissimo organo meccanico al centro. I primi padiglioni di </a:t>
            </a:r>
            <a:r>
              <a:rPr lang="it-IT" i="1" dirty="0"/>
              <a:t>barchette</a:t>
            </a:r>
            <a:r>
              <a:rPr lang="it-IT" dirty="0"/>
              <a:t> o </a:t>
            </a:r>
            <a:r>
              <a:rPr lang="it-IT" i="1" dirty="0"/>
              <a:t>gondole</a:t>
            </a:r>
            <a:r>
              <a:rPr lang="it-IT" dirty="0"/>
              <a:t>, le </a:t>
            </a:r>
            <a:r>
              <a:rPr lang="it-IT" i="1" dirty="0"/>
              <a:t>giostre a cavalli</a:t>
            </a:r>
            <a:r>
              <a:rPr lang="it-IT" dirty="0"/>
              <a:t>, le facciate delle baracche erano decorati di fregi scolpiti, filettati d’oro e dai colori molto vistosi per richiamare l’attenzione del pubblico. </a:t>
            </a:r>
            <a:endParaRPr lang="it-IT" dirty="0" smtClean="0"/>
          </a:p>
          <a:p>
            <a:pPr algn="just"/>
            <a:endParaRPr lang="it-IT" dirty="0"/>
          </a:p>
          <a:p>
            <a:pPr algn="just"/>
            <a:r>
              <a:rPr lang="it-IT" dirty="0" smtClean="0"/>
              <a:t>Il </a:t>
            </a:r>
            <a:r>
              <a:rPr lang="it-IT" dirty="0"/>
              <a:t>passaggio all’epoca della luce e della corrente elettrica è stato molto lento. Le prime applicazioni dell’elettricità si sono avute alla fine dell’’800. Prima le giostre avevano funzionato con caldaia a vapore, e, prima ancora, venivano mosse dalla forza umana o da qualche animale. </a:t>
            </a:r>
            <a:endParaRPr lang="it-IT" dirty="0" smtClean="0"/>
          </a:p>
          <a:p>
            <a:pPr algn="just"/>
            <a:endParaRPr lang="it-IT" dirty="0"/>
          </a:p>
          <a:p>
            <a:pPr algn="just"/>
            <a:endParaRPr lang="it-IT" dirty="0"/>
          </a:p>
        </p:txBody>
      </p:sp>
    </p:spTree>
    <p:extLst>
      <p:ext uri="{BB962C8B-B14F-4D97-AF65-F5344CB8AC3E}">
        <p14:creationId xmlns:p14="http://schemas.microsoft.com/office/powerpoint/2010/main" val="157945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457200" y="558800"/>
            <a:ext cx="8229600" cy="5567363"/>
          </a:xfrm>
        </p:spPr>
        <p:txBody>
          <a:bodyPr>
            <a:normAutofit fontScale="90000" lnSpcReduction="10000"/>
          </a:bodyPr>
          <a:lstStyle/>
          <a:p>
            <a:pPr algn="just"/>
            <a:r>
              <a:rPr lang="it-IT" dirty="0"/>
              <a:t>Oggi il </a:t>
            </a:r>
            <a:r>
              <a:rPr lang="it-IT" i="1" dirty="0"/>
              <a:t>parco dei divertimenti</a:t>
            </a:r>
            <a:r>
              <a:rPr lang="it-IT" dirty="0"/>
              <a:t> presenta macchine gigantesche, che attraggono per le luci, i colori, i suoni e rappresentano dei veri e propri monumenti ad una tecnologia avanzatissima.</a:t>
            </a:r>
          </a:p>
          <a:p>
            <a:pPr algn="just"/>
            <a:r>
              <a:rPr lang="it-IT" dirty="0" smtClean="0"/>
              <a:t>La </a:t>
            </a:r>
            <a:r>
              <a:rPr lang="it-IT" dirty="0"/>
              <a:t>storia del circo non è poi tanto diversa, ha subito delle trasformazioni e di perfezionamenti nel tempo grazie alle nuove tecnologie legate all’energia elettrica e all’evoluzione tecnologica, nonché dei moderni camion per gli spostamenti di piazza in piazza.</a:t>
            </a:r>
          </a:p>
          <a:p>
            <a:pPr algn="just"/>
            <a:r>
              <a:rPr lang="it-IT" dirty="0" smtClean="0"/>
              <a:t>Un </a:t>
            </a:r>
            <a:r>
              <a:rPr lang="it-IT" dirty="0"/>
              <a:t>accenno sarebbe utile farlo anche per l’evoluzione delle carovane usate per l’abitazione delle famiglie dello Spettacolo Viaggiante.... </a:t>
            </a:r>
          </a:p>
          <a:p>
            <a:endParaRPr lang="it-IT" dirty="0"/>
          </a:p>
        </p:txBody>
      </p:sp>
    </p:spTree>
    <p:extLst>
      <p:ext uri="{BB962C8B-B14F-4D97-AF65-F5344CB8AC3E}">
        <p14:creationId xmlns:p14="http://schemas.microsoft.com/office/powerpoint/2010/main" val="411362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Storia della Pastorale </a:t>
            </a:r>
            <a:br>
              <a:rPr lang="it-IT" dirty="0" smtClean="0"/>
            </a:br>
            <a:r>
              <a:rPr lang="it-IT" dirty="0" smtClean="0"/>
              <a:t>dello Spettacolo Viaggiante</a:t>
            </a:r>
            <a:endParaRPr lang="it-IT" dirty="0"/>
          </a:p>
        </p:txBody>
      </p:sp>
      <p:pic>
        <p:nvPicPr>
          <p:cNvPr id="5" name="Segnaposto contenuto 4" descr="don dino.jpg"/>
          <p:cNvPicPr>
            <a:picLocks noGrp="1" noChangeAspect="1"/>
          </p:cNvPicPr>
          <p:nvPr>
            <p:ph idx="1"/>
          </p:nvPr>
        </p:nvPicPr>
        <p:blipFill>
          <a:blip r:embed="rId2">
            <a:extLst>
              <a:ext uri="{28A0092B-C50C-407E-A947-70E740481C1C}">
                <a14:useLocalDpi xmlns:a14="http://schemas.microsoft.com/office/drawing/2010/main" val="0"/>
              </a:ext>
            </a:extLst>
          </a:blip>
          <a:srcRect t="15798" b="15798"/>
          <a:stretch>
            <a:fillRect/>
          </a:stretch>
        </p:blipFill>
        <p:spPr/>
      </p:pic>
    </p:spTree>
    <p:extLst>
      <p:ext uri="{BB962C8B-B14F-4D97-AF65-F5344CB8AC3E}">
        <p14:creationId xmlns:p14="http://schemas.microsoft.com/office/powerpoint/2010/main" val="306803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6100"/>
            <a:ext cx="8229600" cy="5981700"/>
          </a:xfrm>
        </p:spPr>
        <p:txBody>
          <a:bodyPr>
            <a:normAutofit fontScale="85000" lnSpcReduction="10000"/>
          </a:bodyPr>
          <a:lstStyle/>
          <a:p>
            <a:pPr algn="just"/>
            <a:r>
              <a:rPr lang="it-IT" dirty="0" smtClean="0"/>
              <a:t>Don Dino nel </a:t>
            </a:r>
            <a:r>
              <a:rPr lang="it-IT" dirty="0"/>
              <a:t>marzo 1931 avvenne che alcuni ragazzi dell’oratorio l’andarono a chiamare, dicendogli che in piazza del mercato c’erano delle persone che piangevano intorno ad una moribonda. Don Dino accorse a portare i conforti religiosi alla morente e fu accolto con cordialità e riconoscenza dai presenti. I funerali che ne seguirono furono di grande edificazione per i parrocchiani. </a:t>
            </a:r>
            <a:endParaRPr lang="it-IT" dirty="0" smtClean="0"/>
          </a:p>
          <a:p>
            <a:pPr algn="just"/>
            <a:endParaRPr lang="it-IT" dirty="0"/>
          </a:p>
          <a:p>
            <a:pPr algn="just"/>
            <a:r>
              <a:rPr lang="it-IT" dirty="0"/>
              <a:t>Questo episodio segnò una svolta nella sua vita di sacerdote.  Tornato dopo qualche settimana nella stessa piazza, quasi per mettere a fuoco l’esperienza vissuta, una donna di un’altra carovana lo invitò con queste parole: «Padre, venga: anche noi siamo cristiani». </a:t>
            </a:r>
            <a:endParaRPr lang="it-IT" dirty="0" smtClean="0"/>
          </a:p>
          <a:p>
            <a:pPr algn="just"/>
            <a:endParaRPr lang="it-IT" dirty="0"/>
          </a:p>
          <a:p>
            <a:pPr algn="just"/>
            <a:endParaRPr lang="it-IT" dirty="0"/>
          </a:p>
        </p:txBody>
      </p:sp>
    </p:spTree>
    <p:extLst>
      <p:ext uri="{BB962C8B-B14F-4D97-AF65-F5344CB8AC3E}">
        <p14:creationId xmlns:p14="http://schemas.microsoft.com/office/powerpoint/2010/main" val="116203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2300" y="266700"/>
            <a:ext cx="8229600" cy="5842000"/>
          </a:xfrm>
        </p:spPr>
        <p:txBody>
          <a:bodyPr>
            <a:normAutofit fontScale="85000" lnSpcReduction="10000"/>
          </a:bodyPr>
          <a:lstStyle/>
          <a:p>
            <a:pPr algn="just"/>
            <a:r>
              <a:rPr lang="it-IT" dirty="0"/>
              <a:t>Nasceva in lui il desiderio di occuparsi dell’assistenza per i “nomadi”, come gruppo bisognoso, e a questo proposito nel 1948 fondava l’Istituto Secolare “Servi della Chiesa”. Intanto intensificava la sua attività pastorale tra i Circhi, i Luna Park e gli zingari, dando vita nel </a:t>
            </a:r>
            <a:r>
              <a:rPr lang="it-IT" u="sng" dirty="0"/>
              <a:t>1958</a:t>
            </a:r>
            <a:r>
              <a:rPr lang="it-IT" dirty="0"/>
              <a:t> all’Opera di Assistenza Spirituale ai Nomadi in Italia (AOSNI). </a:t>
            </a:r>
            <a:endParaRPr lang="it-IT" dirty="0" smtClean="0"/>
          </a:p>
          <a:p>
            <a:pPr algn="just"/>
            <a:endParaRPr lang="it-IT" dirty="0"/>
          </a:p>
          <a:p>
            <a:pPr algn="just"/>
            <a:r>
              <a:rPr lang="it-IT" dirty="0"/>
              <a:t>Per merito di don Dino la Chiesa cominciava a prendersi cura dei nomadi (inteso in senso generale) in forme organizzate e istituzionalizzate. Per portare avanti la sua missione in modo più capillare, oltre ai “Servi della Chiesa”, aggiunse la collaborazione delle donne dell’Unione di Azione Cattolica Italiana (UDACI).</a:t>
            </a:r>
            <a:r>
              <a:rPr lang="it-IT" cap="all" dirty="0"/>
              <a:t> </a:t>
            </a:r>
            <a:endParaRPr lang="it-IT" dirty="0"/>
          </a:p>
          <a:p>
            <a:pPr marL="0" indent="0" algn="just">
              <a:buNone/>
            </a:pPr>
            <a:endParaRPr lang="it-IT" dirty="0"/>
          </a:p>
        </p:txBody>
      </p:sp>
    </p:spTree>
    <p:extLst>
      <p:ext uri="{BB962C8B-B14F-4D97-AF65-F5344CB8AC3E}">
        <p14:creationId xmlns:p14="http://schemas.microsoft.com/office/powerpoint/2010/main" val="14696987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688</TotalTime>
  <Words>2753</Words>
  <Application>Microsoft Office PowerPoint</Application>
  <PresentationFormat>Presentazione su schermo (4:3)</PresentationFormat>
  <Paragraphs>120</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La Migrantes e la cura pastorale dei settori della mobilità umana </vt:lpstr>
      <vt:lpstr>SITUAZIONE DEL MONDO DELLO SPETTACOLO VIAGGIANTE IN ITALIA</vt:lpstr>
      <vt:lpstr>Presentazione standard di PowerPoint</vt:lpstr>
      <vt:lpstr>Presentazione standard di PowerPoint</vt:lpstr>
      <vt:lpstr>Presentazione standard di PowerPoint</vt:lpstr>
      <vt:lpstr>Presentazione standard di PowerPoint</vt:lpstr>
      <vt:lpstr>Storia della Pastorale  dello Spettacolo Viaggiante</vt:lpstr>
      <vt:lpstr>Presentazione standard di PowerPoint</vt:lpstr>
      <vt:lpstr>Presentazione standard di PowerPoint</vt:lpstr>
      <vt:lpstr>Presentazione standard di PowerPoint</vt:lpstr>
      <vt:lpstr>LA PASTORALE dei FIERANTI e dei CIRCENSI  nei DOCUMENTI DELLA CHIESA.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Arciprete di Sernaglia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Migrantes e la cura pastorale dei settori della mobilità umana</dc:title>
  <dc:creator>Mirko Dalla Torre</dc:creator>
  <cp:lastModifiedBy>Rosella Lenzi</cp:lastModifiedBy>
  <cp:revision>13</cp:revision>
  <dcterms:created xsi:type="dcterms:W3CDTF">2016-06-20T09:44:28Z</dcterms:created>
  <dcterms:modified xsi:type="dcterms:W3CDTF">2016-06-21T06:37:52Z</dcterms:modified>
</cp:coreProperties>
</file>