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1" r:id="rId2"/>
    <p:sldId id="272" r:id="rId3"/>
    <p:sldId id="257" r:id="rId4"/>
    <p:sldId id="256" r:id="rId5"/>
    <p:sldId id="258" r:id="rId6"/>
    <p:sldId id="261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3" r:id="rId18"/>
    <p:sldId id="274" r:id="rId19"/>
    <p:sldId id="275" r:id="rId20"/>
    <p:sldId id="276" r:id="rId21"/>
    <p:sldId id="281" r:id="rId22"/>
    <p:sldId id="282" r:id="rId23"/>
    <p:sldId id="283" r:id="rId24"/>
    <p:sldId id="277" r:id="rId25"/>
    <p:sldId id="278" r:id="rId26"/>
    <p:sldId id="279" r:id="rId27"/>
    <p:sldId id="284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804BD-FCAF-4ABD-A18E-92959AEC0D2D}" type="datetimeFigureOut">
              <a:rPr lang="it-IT" smtClean="0"/>
              <a:pPr/>
              <a:t>26/03/2015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B722F-41D4-49CB-9187-1A1B60121B8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722F-41D4-49CB-9187-1A1B60121B80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3883-BADC-49FF-90EB-5159D63FC0D4}" type="datetimeFigureOut">
              <a:rPr lang="it-IT" smtClean="0"/>
              <a:pPr/>
              <a:t>26/03/2015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E1BA-15A7-458D-95FB-E19BE521CA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3883-BADC-49FF-90EB-5159D63FC0D4}" type="datetimeFigureOut">
              <a:rPr lang="it-IT" smtClean="0"/>
              <a:pPr/>
              <a:t>26/03/2015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E1BA-15A7-458D-95FB-E19BE521CA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3883-BADC-49FF-90EB-5159D63FC0D4}" type="datetimeFigureOut">
              <a:rPr lang="it-IT" smtClean="0"/>
              <a:pPr/>
              <a:t>26/03/2015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E1BA-15A7-458D-95FB-E19BE521CA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3883-BADC-49FF-90EB-5159D63FC0D4}" type="datetimeFigureOut">
              <a:rPr lang="it-IT" smtClean="0"/>
              <a:pPr/>
              <a:t>26/03/2015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E1BA-15A7-458D-95FB-E19BE521CA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3883-BADC-49FF-90EB-5159D63FC0D4}" type="datetimeFigureOut">
              <a:rPr lang="it-IT" smtClean="0"/>
              <a:pPr/>
              <a:t>26/03/2015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E1BA-15A7-458D-95FB-E19BE521CA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3883-BADC-49FF-90EB-5159D63FC0D4}" type="datetimeFigureOut">
              <a:rPr lang="it-IT" smtClean="0"/>
              <a:pPr/>
              <a:t>26/03/2015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E1BA-15A7-458D-95FB-E19BE521CA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3883-BADC-49FF-90EB-5159D63FC0D4}" type="datetimeFigureOut">
              <a:rPr lang="it-IT" smtClean="0"/>
              <a:pPr/>
              <a:t>26/03/2015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E1BA-15A7-458D-95FB-E19BE521CA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3883-BADC-49FF-90EB-5159D63FC0D4}" type="datetimeFigureOut">
              <a:rPr lang="it-IT" smtClean="0"/>
              <a:pPr/>
              <a:t>26/03/2015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E1BA-15A7-458D-95FB-E19BE521CA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3883-BADC-49FF-90EB-5159D63FC0D4}" type="datetimeFigureOut">
              <a:rPr lang="it-IT" smtClean="0"/>
              <a:pPr/>
              <a:t>26/03/2015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E1BA-15A7-458D-95FB-E19BE521CA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3883-BADC-49FF-90EB-5159D63FC0D4}" type="datetimeFigureOut">
              <a:rPr lang="it-IT" smtClean="0"/>
              <a:pPr/>
              <a:t>26/03/2015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E1BA-15A7-458D-95FB-E19BE521CA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3883-BADC-49FF-90EB-5159D63FC0D4}" type="datetimeFigureOut">
              <a:rPr lang="it-IT" smtClean="0"/>
              <a:pPr/>
              <a:t>26/03/2015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E1BA-15A7-458D-95FB-E19BE521CA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13883-BADC-49FF-90EB-5159D63FC0D4}" type="datetimeFigureOut">
              <a:rPr lang="it-IT" smtClean="0"/>
              <a:pPr/>
              <a:t>26/03/2015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0E1BA-15A7-458D-95FB-E19BE521CA6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famigliacristiana.it/allegati/2012/8/don20bruno202_2850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179512" y="0"/>
            <a:ext cx="8208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itchFamily="2" charset="0"/>
              </a:rPr>
              <a:t>Rom a </a:t>
            </a:r>
            <a:r>
              <a:rPr lang="it-IT" sz="8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itchFamily="2" charset="0"/>
              </a:rPr>
              <a:t>Roma…</a:t>
            </a:r>
            <a:endParaRPr lang="it-IT" sz="8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itchFamily="2" charset="0"/>
            </a:endParaRPr>
          </a:p>
          <a:p>
            <a:endParaRPr lang="it-IT" dirty="0"/>
          </a:p>
        </p:txBody>
      </p:sp>
      <p:pic>
        <p:nvPicPr>
          <p:cNvPr id="30722" name="Picture 2" descr="http://cdn.blogosfere.it/cultura/images/rom-figli-dio-minore-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0672" y="0"/>
            <a:ext cx="9034211" cy="6120680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3384376" y="1340768"/>
            <a:ext cx="3419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it-IT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È possibile </a:t>
            </a:r>
            <a:endParaRPr lang="it-IT" sz="5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  <a:p>
            <a:pPr lvl="0" algn="r"/>
            <a:r>
              <a:rPr lang="it-IT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una </a:t>
            </a:r>
            <a:r>
              <a:rPr lang="it-IT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pastorale </a:t>
            </a:r>
            <a:endParaRPr lang="it-IT" sz="5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  <a:p>
            <a:pPr lvl="0" algn="r"/>
            <a:r>
              <a:rPr lang="it-IT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per </a:t>
            </a:r>
            <a:r>
              <a:rPr lang="it-IT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i Rom?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476672"/>
            <a:ext cx="806489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i="1" dirty="0"/>
              <a:t>I ROM IN EUROPA</a:t>
            </a:r>
          </a:p>
          <a:p>
            <a:r>
              <a:rPr lang="it-IT" sz="2200" b="1" i="1" dirty="0"/>
              <a:t>Attualmente vivono in Europa tra i 5 e i 12 milioni di Rom.</a:t>
            </a:r>
          </a:p>
          <a:p>
            <a:r>
              <a:rPr lang="it-IT" sz="2200" b="1" i="1" dirty="0"/>
              <a:t>In tutti i paesi europei i Rom sono una minoranza etnica e linguistica</a:t>
            </a:r>
            <a:r>
              <a:rPr lang="it-IT" sz="2200" b="1" i="1" dirty="0" smtClean="0"/>
              <a:t>.</a:t>
            </a:r>
          </a:p>
          <a:p>
            <a:endParaRPr lang="it-IT" sz="2200" b="1" i="1" dirty="0"/>
          </a:p>
          <a:p>
            <a:r>
              <a:rPr lang="it-IT" sz="2200" b="1" i="1" dirty="0"/>
              <a:t>Minoranza etnica = un gruppo di persone con una propria cultura e proprie tradizioni </a:t>
            </a:r>
            <a:r>
              <a:rPr lang="it-IT" sz="2200" b="1" i="1" dirty="0" smtClean="0"/>
              <a:t>che vive </a:t>
            </a:r>
            <a:r>
              <a:rPr lang="it-IT" sz="2200" b="1" i="1" dirty="0"/>
              <a:t>in un territorio insieme a un altro gruppo umano più numeroso e con una </a:t>
            </a:r>
            <a:r>
              <a:rPr lang="it-IT" sz="2200" b="1" i="1" dirty="0" smtClean="0"/>
              <a:t>cultura diversa.</a:t>
            </a:r>
          </a:p>
          <a:p>
            <a:endParaRPr lang="it-IT" sz="2200" b="1" i="1" dirty="0"/>
          </a:p>
          <a:p>
            <a:r>
              <a:rPr lang="it-IT" sz="2200" b="1" i="1" dirty="0"/>
              <a:t>Minoranza linguistica = un gruppo di persone con una propria lingua che vive in </a:t>
            </a:r>
            <a:r>
              <a:rPr lang="it-IT" sz="2200" b="1" i="1" dirty="0" smtClean="0"/>
              <a:t>un territorio </a:t>
            </a:r>
            <a:r>
              <a:rPr lang="it-IT" sz="2200" b="1" i="1" dirty="0"/>
              <a:t>dove la maggior parte della popolazione parla una lingua diversa (per esempio </a:t>
            </a:r>
            <a:r>
              <a:rPr lang="it-IT" sz="2200" b="1" i="1" dirty="0" smtClean="0"/>
              <a:t>in Italia </a:t>
            </a:r>
            <a:r>
              <a:rPr lang="it-IT" sz="2200" b="1" i="1" dirty="0"/>
              <a:t>sono minoranza linguistica i Sardi, gli Albanesi </a:t>
            </a:r>
            <a:r>
              <a:rPr lang="it-IT" sz="2200" b="1" i="1" dirty="0" err="1"/>
              <a:t>Arbereshe</a:t>
            </a:r>
            <a:r>
              <a:rPr lang="it-IT" sz="2200" b="1" i="1" dirty="0"/>
              <a:t>, i Ladini, i </a:t>
            </a:r>
            <a:r>
              <a:rPr lang="it-IT" sz="2200" b="1" i="1" dirty="0" err="1"/>
              <a:t>Friulani</a:t>
            </a:r>
            <a:r>
              <a:rPr lang="it-IT" sz="2200" b="1" i="1" dirty="0" err="1" smtClean="0"/>
              <a:t>…</a:t>
            </a:r>
            <a:r>
              <a:rPr lang="it-IT" sz="2200" b="1" i="1" dirty="0" smtClean="0"/>
              <a:t>.). </a:t>
            </a:r>
          </a:p>
          <a:p>
            <a:endParaRPr lang="it-IT" sz="2200" b="1" i="1" dirty="0"/>
          </a:p>
          <a:p>
            <a:r>
              <a:rPr lang="it-IT" sz="2200" b="1" i="1" dirty="0" smtClean="0"/>
              <a:t>Tutte </a:t>
            </a:r>
            <a:r>
              <a:rPr lang="it-IT" sz="2200" b="1" i="1" dirty="0"/>
              <a:t>le minoranze etniche e linguistiche sono protette da leggi nazionali e internazionali.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educazionesostenibile.it/portale/images/stories/notizie_sost/rom.jpg"/>
          <p:cNvPicPr>
            <a:picLocks noChangeAspect="1" noChangeArrowheads="1"/>
          </p:cNvPicPr>
          <p:nvPr/>
        </p:nvPicPr>
        <p:blipFill>
          <a:blip r:embed="rId2" cstate="print"/>
          <a:srcRect r="114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539552" y="4207147"/>
            <a:ext cx="84249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200" b="1" i="1" dirty="0">
                <a:solidFill>
                  <a:schemeClr val="bg1"/>
                </a:solidFill>
              </a:rPr>
              <a:t>I ROM IN </a:t>
            </a:r>
            <a:r>
              <a:rPr lang="it-IT" sz="2200" b="1" i="1" dirty="0" smtClean="0">
                <a:solidFill>
                  <a:schemeClr val="bg1"/>
                </a:solidFill>
              </a:rPr>
              <a:t>ITALIA</a:t>
            </a:r>
          </a:p>
          <a:p>
            <a:pPr algn="r"/>
            <a:endParaRPr lang="it-IT" sz="2200" b="1" i="1" dirty="0">
              <a:solidFill>
                <a:schemeClr val="bg1"/>
              </a:solidFill>
            </a:endParaRPr>
          </a:p>
          <a:p>
            <a:pPr algn="r"/>
            <a:r>
              <a:rPr lang="it-IT" sz="2200" b="1" i="1" dirty="0">
                <a:solidFill>
                  <a:schemeClr val="bg1"/>
                </a:solidFill>
              </a:rPr>
              <a:t>I Rom vivono in Italia dal 1400. Oggi sono circa 100.000 e la metà è stanziale, cioè </a:t>
            </a:r>
            <a:r>
              <a:rPr lang="it-IT" sz="2200" b="1" i="1" dirty="0" smtClean="0">
                <a:solidFill>
                  <a:schemeClr val="bg1"/>
                </a:solidFill>
              </a:rPr>
              <a:t>abita sempre </a:t>
            </a:r>
            <a:r>
              <a:rPr lang="it-IT" sz="2200" b="1" i="1" dirty="0">
                <a:solidFill>
                  <a:schemeClr val="bg1"/>
                </a:solidFill>
              </a:rPr>
              <a:t>nello stesso posto</a:t>
            </a:r>
            <a:r>
              <a:rPr lang="it-IT" sz="2200" b="1" i="1" dirty="0" smtClean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it-IT" sz="2200" b="1" i="1" dirty="0" smtClean="0">
                <a:solidFill>
                  <a:schemeClr val="bg1"/>
                </a:solidFill>
              </a:rPr>
              <a:t>Il </a:t>
            </a:r>
            <a:r>
              <a:rPr lang="it-IT" sz="2200" b="1" i="1" dirty="0">
                <a:solidFill>
                  <a:schemeClr val="bg1"/>
                </a:solidFill>
              </a:rPr>
              <a:t>70% dei Rom che vivono in Italia ha la cittadinanza italiana, mentre il restante 30% </a:t>
            </a:r>
            <a:r>
              <a:rPr lang="it-IT" sz="2200" b="1" i="1" dirty="0" smtClean="0">
                <a:solidFill>
                  <a:schemeClr val="bg1"/>
                </a:solidFill>
              </a:rPr>
              <a:t>è cittadino </a:t>
            </a:r>
            <a:r>
              <a:rPr lang="it-IT" sz="2200" b="1" i="1" dirty="0">
                <a:solidFill>
                  <a:schemeClr val="bg1"/>
                </a:solidFill>
              </a:rPr>
              <a:t>di uno stato europeo (Bulgaria, Romania, Croazia, </a:t>
            </a:r>
            <a:r>
              <a:rPr lang="it-IT" sz="2200" b="1" i="1" dirty="0" err="1">
                <a:solidFill>
                  <a:schemeClr val="bg1"/>
                </a:solidFill>
              </a:rPr>
              <a:t>Ungheria…</a:t>
            </a:r>
            <a:r>
              <a:rPr lang="it-IT" sz="2200" b="1" i="1" dirty="0">
                <a:solidFill>
                  <a:schemeClr val="bg1"/>
                </a:solidFill>
              </a:rPr>
              <a:t>.) </a:t>
            </a:r>
            <a:r>
              <a:rPr lang="it-IT" sz="2200" b="1" i="1" dirty="0" smtClean="0">
                <a:solidFill>
                  <a:schemeClr val="bg1"/>
                </a:solidFill>
              </a:rPr>
              <a:t>oppure extraeuropeo</a:t>
            </a:r>
            <a:r>
              <a:rPr lang="it-IT" sz="2200" b="1" i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944"/>
            <a:ext cx="6838056" cy="683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8373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1946" y="3789040"/>
            <a:ext cx="1836558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1621244"/>
            <a:ext cx="4104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LEGGE </a:t>
            </a:r>
            <a:r>
              <a:rPr lang="it-IT" sz="1400" dirty="0"/>
              <a:t>REGIONALE n. 82 del </a:t>
            </a:r>
            <a:r>
              <a:rPr lang="it-IT" sz="1400" dirty="0" smtClean="0"/>
              <a:t>24-05-1985</a:t>
            </a:r>
          </a:p>
          <a:p>
            <a:endParaRPr lang="it-IT" sz="1400" dirty="0"/>
          </a:p>
          <a:p>
            <a:r>
              <a:rPr lang="it-IT" sz="1400" dirty="0"/>
              <a:t>REGIONE LAZIO. </a:t>
            </a:r>
            <a:r>
              <a:rPr lang="it-IT" sz="1400" i="1" dirty="0"/>
              <a:t>Norme in favore dei Rom</a:t>
            </a:r>
          </a:p>
          <a:p>
            <a:r>
              <a:rPr lang="it-IT" sz="1400" dirty="0"/>
              <a:t>LEGGE 24 settembre 1992, n. 390 (GU n. 227 del</a:t>
            </a:r>
          </a:p>
          <a:p>
            <a:r>
              <a:rPr lang="it-IT" sz="1400" dirty="0" smtClean="0"/>
              <a:t>26/09/1992) </a:t>
            </a:r>
            <a:r>
              <a:rPr lang="it-IT" sz="1400" i="1" dirty="0" smtClean="0"/>
              <a:t>Conversione </a:t>
            </a:r>
            <a:r>
              <a:rPr lang="it-IT" sz="1400" i="1" dirty="0"/>
              <a:t>in legge, con modificazioni, del </a:t>
            </a:r>
            <a:r>
              <a:rPr lang="it-IT" sz="1400" i="1" dirty="0" smtClean="0"/>
              <a:t>decreto-legge 24 </a:t>
            </a:r>
            <a:r>
              <a:rPr lang="it-IT" sz="1400" i="1" dirty="0"/>
              <a:t>luglio 1992, n. 350, recante interventi straordinari </a:t>
            </a:r>
            <a:r>
              <a:rPr lang="it-IT" sz="1400" i="1" dirty="0" smtClean="0"/>
              <a:t>di carattere </a:t>
            </a:r>
            <a:r>
              <a:rPr lang="it-IT" sz="1400" i="1" dirty="0"/>
              <a:t>umanitario a favore degli sfollati delle Repubbliche</a:t>
            </a:r>
          </a:p>
          <a:p>
            <a:r>
              <a:rPr lang="it-IT" sz="1400" i="1" dirty="0"/>
              <a:t>sorte nei territori della ex Jugoslavia, nonché misure</a:t>
            </a:r>
          </a:p>
          <a:p>
            <a:r>
              <a:rPr lang="it-IT" sz="1400" i="1" dirty="0"/>
              <a:t>urgenti in materia di rapporti internazionali e di </a:t>
            </a:r>
            <a:r>
              <a:rPr lang="it-IT" sz="1400" i="1" dirty="0" smtClean="0"/>
              <a:t>italiani all’estero</a:t>
            </a:r>
          </a:p>
          <a:p>
            <a:endParaRPr lang="it-IT" sz="1400" i="1" dirty="0"/>
          </a:p>
          <a:p>
            <a:r>
              <a:rPr lang="it-IT" sz="1400" dirty="0"/>
              <a:t>DELIBERAZIONE COMMISSARIO</a:t>
            </a:r>
          </a:p>
          <a:p>
            <a:r>
              <a:rPr lang="it-IT" sz="1400" dirty="0"/>
              <a:t>STRAORDINARIO del 3 Giugno 1993 n. 117</a:t>
            </a:r>
          </a:p>
          <a:p>
            <a:r>
              <a:rPr lang="it-IT" sz="1400" i="1" dirty="0"/>
              <a:t>“Regolamento per i campi sosta attrezzati destinati </a:t>
            </a:r>
            <a:r>
              <a:rPr lang="it-IT" sz="1400" i="1" dirty="0" smtClean="0"/>
              <a:t>alle popolazioni </a:t>
            </a:r>
            <a:r>
              <a:rPr lang="it-IT" sz="1400" i="1" dirty="0"/>
              <a:t>rom o di origine nomade</a:t>
            </a:r>
            <a:r>
              <a:rPr lang="it-IT" sz="1400" i="1" dirty="0" smtClean="0"/>
              <a:t>.”</a:t>
            </a:r>
          </a:p>
          <a:p>
            <a:endParaRPr lang="it-IT" sz="1400" i="1" dirty="0"/>
          </a:p>
          <a:p>
            <a:r>
              <a:rPr lang="it-IT" sz="1400" dirty="0"/>
              <a:t>ORDINANZA DEL SINDACO N.80 del 23gennaio 1996</a:t>
            </a:r>
          </a:p>
          <a:p>
            <a:r>
              <a:rPr lang="it-IT" sz="1400" dirty="0" err="1"/>
              <a:t>S.P.Q.R</a:t>
            </a:r>
            <a:r>
              <a:rPr lang="it-IT" sz="1400" dirty="0"/>
              <a:t> COMUNE </a:t>
            </a:r>
            <a:r>
              <a:rPr lang="it-IT" sz="1400" dirty="0" err="1"/>
              <a:t>DI</a:t>
            </a:r>
            <a:r>
              <a:rPr lang="it-IT" sz="1400" dirty="0"/>
              <a:t> ROMA</a:t>
            </a:r>
          </a:p>
          <a:p>
            <a:r>
              <a:rPr lang="it-IT" sz="1400" i="1" dirty="0"/>
              <a:t>Direttive per la verifica delle presenze dei nomadi nei</a:t>
            </a:r>
          </a:p>
          <a:p>
            <a:r>
              <a:rPr lang="it-IT" sz="1400" i="1" dirty="0"/>
              <a:t>campi sosta e negli insediamenti spontanei dislocati </a:t>
            </a:r>
            <a:r>
              <a:rPr lang="it-IT" sz="1400" i="1" dirty="0" smtClean="0"/>
              <a:t>nel territorio cittadino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427984" y="544606"/>
            <a:ext cx="44644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LEGGE 6 marzo 1998, n. 40.</a:t>
            </a:r>
          </a:p>
          <a:p>
            <a:r>
              <a:rPr lang="it-IT" sz="1400" i="1" dirty="0" smtClean="0"/>
              <a:t>Disciplina dell’immigrazione e norme sulla condizione dello</a:t>
            </a:r>
          </a:p>
          <a:p>
            <a:r>
              <a:rPr lang="it-IT" sz="1400" i="1" dirty="0" smtClean="0"/>
              <a:t>Straniero</a:t>
            </a:r>
          </a:p>
          <a:p>
            <a:endParaRPr lang="it-IT" sz="1400" i="1" dirty="0" smtClean="0"/>
          </a:p>
          <a:p>
            <a:r>
              <a:rPr lang="it-IT" sz="1400" dirty="0" smtClean="0"/>
              <a:t>LEGGE 15 dicembre 1999, n. 482</a:t>
            </a:r>
          </a:p>
          <a:p>
            <a:r>
              <a:rPr lang="it-IT" sz="1400" i="1" dirty="0" smtClean="0"/>
              <a:t>Norme in materia di tutela delle minoranze linguistiche</a:t>
            </a:r>
          </a:p>
          <a:p>
            <a:r>
              <a:rPr lang="it-IT" sz="1400" i="1" dirty="0" smtClean="0"/>
              <a:t>Storiche</a:t>
            </a:r>
          </a:p>
          <a:p>
            <a:endParaRPr lang="it-IT" sz="1400" i="1" dirty="0" smtClean="0"/>
          </a:p>
          <a:p>
            <a:r>
              <a:rPr lang="it-IT" sz="1400" dirty="0" smtClean="0"/>
              <a:t>PIANO </a:t>
            </a:r>
            <a:r>
              <a:rPr lang="it-IT" sz="1400" dirty="0" err="1" smtClean="0"/>
              <a:t>DI</a:t>
            </a:r>
            <a:r>
              <a:rPr lang="it-IT" sz="1400" dirty="0" smtClean="0"/>
              <a:t> INTERVENTO TRIENNALE </a:t>
            </a:r>
            <a:r>
              <a:rPr lang="it-IT" sz="1400" i="1" dirty="0" smtClean="0"/>
              <a:t>2 aprile 2002</a:t>
            </a:r>
          </a:p>
          <a:p>
            <a:r>
              <a:rPr lang="it-IT" sz="1400" i="1" dirty="0" smtClean="0"/>
              <a:t>finalizzato all’integrazione delle comunità rom/</a:t>
            </a:r>
            <a:r>
              <a:rPr lang="it-IT" sz="1400" i="1" dirty="0" err="1" smtClean="0"/>
              <a:t>sinti</a:t>
            </a:r>
            <a:endParaRPr lang="it-IT" sz="1400" i="1" dirty="0" smtClean="0"/>
          </a:p>
          <a:p>
            <a:r>
              <a:rPr lang="it-IT" sz="1400" i="1" dirty="0" smtClean="0"/>
              <a:t>Approvato dalla Giunta Comunale</a:t>
            </a:r>
          </a:p>
          <a:p>
            <a:endParaRPr lang="it-IT" sz="1400" i="1" dirty="0" smtClean="0"/>
          </a:p>
          <a:p>
            <a:r>
              <a:rPr lang="it-IT" sz="1400" dirty="0" smtClean="0"/>
              <a:t>DECRETO LEGISLATIVO 6 febbraio 2007 n. 30</a:t>
            </a:r>
          </a:p>
          <a:p>
            <a:r>
              <a:rPr lang="it-IT" sz="1400" i="1" dirty="0" smtClean="0"/>
              <a:t>Attuazione della direttiva 2004/38/ce relativa al diritto dei</a:t>
            </a:r>
          </a:p>
          <a:p>
            <a:r>
              <a:rPr lang="it-IT" sz="1400" i="1" dirty="0" smtClean="0"/>
              <a:t>cittadini dell’unione e dei loro familiari di circolare e di soggiornare liberamente nel territorio degli stati membri</a:t>
            </a:r>
          </a:p>
          <a:p>
            <a:endParaRPr lang="it-IT" sz="1400" i="1" dirty="0" smtClean="0"/>
          </a:p>
          <a:p>
            <a:r>
              <a:rPr lang="it-IT" sz="1400" dirty="0" smtClean="0"/>
              <a:t>DECRETO-LEGGE 1 novembre 2007 n. 181</a:t>
            </a:r>
          </a:p>
          <a:p>
            <a:r>
              <a:rPr lang="it-IT" sz="1400" i="1" dirty="0" smtClean="0"/>
              <a:t>Disposizioni urgenti in materia di allontanamento dal territorio nazionale per esigenze di pubblica sicurezza</a:t>
            </a:r>
          </a:p>
          <a:p>
            <a:endParaRPr lang="it-IT" sz="1400" i="1" dirty="0" smtClean="0"/>
          </a:p>
          <a:p>
            <a:r>
              <a:rPr lang="it-IT" sz="1400" dirty="0" smtClean="0"/>
              <a:t>DISEGNO </a:t>
            </a:r>
            <a:r>
              <a:rPr lang="it-IT" sz="1400" dirty="0" err="1" smtClean="0"/>
              <a:t>DI</a:t>
            </a:r>
            <a:r>
              <a:rPr lang="it-IT" sz="1400" dirty="0" smtClean="0"/>
              <a:t> LEGGE IN MATERIA </a:t>
            </a:r>
            <a:r>
              <a:rPr lang="it-IT" sz="1400" dirty="0" err="1" smtClean="0"/>
              <a:t>DI</a:t>
            </a:r>
            <a:r>
              <a:rPr lang="it-IT" sz="1400" dirty="0" smtClean="0"/>
              <a:t> SICUREZZA URBANA</a:t>
            </a:r>
          </a:p>
          <a:p>
            <a:r>
              <a:rPr lang="it-IT" sz="1400" dirty="0" smtClean="0"/>
              <a:t>30 ottobre 2007</a:t>
            </a:r>
          </a:p>
          <a:p>
            <a:endParaRPr lang="it-IT" sz="1400" dirty="0" smtClean="0"/>
          </a:p>
          <a:p>
            <a:r>
              <a:rPr lang="it-IT" sz="1400" dirty="0" smtClean="0"/>
              <a:t>DECRETO DEL PRESIDENTE DEL CONSIGLIO DEI MINISTRI</a:t>
            </a:r>
          </a:p>
          <a:p>
            <a:r>
              <a:rPr lang="it-IT" sz="1400" dirty="0" smtClean="0"/>
              <a:t>21 maggio 2008</a:t>
            </a:r>
          </a:p>
          <a:p>
            <a:endParaRPr lang="it-IT" sz="1400" i="1" dirty="0" smtClean="0"/>
          </a:p>
          <a:p>
            <a:endParaRPr lang="it-IT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3528" y="188640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8thCentury" pitchFamily="2" charset="0"/>
              </a:rPr>
              <a:t>Quadro legislativo </a:t>
            </a:r>
          </a:p>
          <a:p>
            <a:r>
              <a:rPr lang="it-IT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8thCentury" pitchFamily="2" charset="0"/>
              </a:rPr>
              <a:t>d</a:t>
            </a:r>
            <a:r>
              <a:rPr lang="it-IT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8thCentury" pitchFamily="2" charset="0"/>
              </a:rPr>
              <a:t>al 1985 ad oggi</a:t>
            </a:r>
            <a:endParaRPr lang="it-IT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8thCentury" pitchFamily="2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271543" y="6021288"/>
            <a:ext cx="7649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 smtClean="0">
                <a:solidFill>
                  <a:schemeClr val="accent2"/>
                </a:solidFill>
                <a:latin typeface="18thCentury" pitchFamily="2" charset="0"/>
                <a:sym typeface="Wingdings"/>
              </a:rPr>
              <a:t>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332656"/>
            <a:ext cx="396044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Dichiarazione dello stato di emergenza in relazione agli insediamenti di comunità nomadi nel territorio delle regioni Campania, Lazio e Lombardia</a:t>
            </a:r>
          </a:p>
          <a:p>
            <a:endParaRPr lang="it-IT" sz="1400" i="1" dirty="0" smtClean="0"/>
          </a:p>
          <a:p>
            <a:r>
              <a:rPr lang="it-IT" sz="1400" dirty="0" smtClean="0"/>
              <a:t>ORDINANZA DEL PRESIDENTE DEL CONSIGLIO DEI</a:t>
            </a:r>
          </a:p>
          <a:p>
            <a:r>
              <a:rPr lang="it-IT" sz="1400" dirty="0" smtClean="0"/>
              <a:t>MINISTRI 30 maggio 2008</a:t>
            </a:r>
          </a:p>
          <a:p>
            <a:r>
              <a:rPr lang="it-IT" sz="1400" i="1" dirty="0" smtClean="0"/>
              <a:t>Disposizioni urgenti di protezione civile per fronteggiare lo stato di emergenza in relazione agli insediamenti di comunità nomadi nel territorio della regione Lazio (ordinanza 3676)</a:t>
            </a:r>
          </a:p>
          <a:p>
            <a:endParaRPr lang="it-IT" sz="1400" i="1" dirty="0" smtClean="0"/>
          </a:p>
          <a:p>
            <a:r>
              <a:rPr lang="it-IT" sz="1400" dirty="0" smtClean="0"/>
              <a:t>REGOLAMENTO del 18 febbraio 2009</a:t>
            </a:r>
          </a:p>
          <a:p>
            <a:r>
              <a:rPr lang="it-IT" sz="1400" i="1" dirty="0" smtClean="0"/>
              <a:t>per la gestione dei villaggi attrezzati per le comunità</a:t>
            </a:r>
          </a:p>
          <a:p>
            <a:r>
              <a:rPr lang="it-IT" sz="1400" i="1" dirty="0" smtClean="0"/>
              <a:t>nomadi nella Regione Lazio</a:t>
            </a:r>
            <a:endParaRPr lang="it-IT" sz="1400" dirty="0" smtClean="0"/>
          </a:p>
          <a:p>
            <a:endParaRPr lang="it-IT" dirty="0"/>
          </a:p>
        </p:txBody>
      </p:sp>
      <p:pic>
        <p:nvPicPr>
          <p:cNvPr id="25602" name="Picture 2" descr="http://upload.wikimedia.org/wikipedia/commons/thumb/0/03/Flag_of_Italy.svg/300px-Flag_of_Ital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49900">
            <a:off x="2475258" y="3486236"/>
            <a:ext cx="3441306" cy="2294204"/>
          </a:xfrm>
          <a:prstGeom prst="rect">
            <a:avLst/>
          </a:prstGeom>
          <a:noFill/>
        </p:spPr>
      </p:pic>
      <p:sp>
        <p:nvSpPr>
          <p:cNvPr id="25604" name="AutoShape 4" descr="data:image/jpeg;base64,/9j/4AAQSkZJRgABAQAAAQABAAD/2wCEAAkGBhAQEBAUEhAWFBMSEhIVEhISEBAXEhUTFBAWFhMVFhYYGyYeGBkjGRMSIC8gJygpLCwsFh4xNTAqNSYrLCkBCQoKDgwOGg8PGi8lHyQyKTUsMjQ1LiwtLzQyNDItLjY0LSksLCw0Ni80LSkwNjUvKywtLDEpLCkxLTUwLTIsNP/AABEIALcBEwMBIgACEQEDEQH/xAAZAAEAAwEBAAAAAAAAAAAAAAAAAQIDBAX/xAA3EAACAAIHBgUCBQUBAQAAAAAAAQIRBCExQVGR8ANhcaHB0RITgbHhUvEiQnKCwjIzkrKzohT/xAAbAQEAAgMBAQAAAAAAAAAAAAAABAUCAwYBB//EADkRAAEDAgMFBQYGAAcAAAAAAAEAAgMEEQUhMRJBUWGRBhNxgaEWIlOx0eEUMkLB8PEVI1JikrLS/9oADAMBAAIRAxEAPwDzQAfRVwCAAIgACIAAiAAIgACIAAiAAIgACIAAiAAIgACIAAiAAIgACIAAiAAIgACIAAiAAIgACIAAiAAIgACIAV2m0UKm3LVxg97Y2lzzYBbIonzPEcYJJ0AzKsDkip+EPBt9F3MoqVG75bkpLvzKObtBSR/lu7wH1suqpuyFfLnJZg5m56Nv816APN8+L6mT58f1Mje0sP8AoPopvsTUfFb6r0QcENLjTrc7KmkspS6m+zpsLtqstsz6uRPp8bpJsidk88vXT1VVW9l8QphcN2x/tz9Mj0BXQAnPurAXIIIuFzRBabHVAAF4gACIAAiAAIgACIAAiAAIgACIAAiAAIgACIAAiBsiKJK08/b7dxPBXLq9/tzKvEsSjomZ5uOg/c8lfYLgkuJyZZMH5j+w5/LU89drTfp/ya9k+uRzOKbrc3vc3LsJN2WupcXYeithCl4ZVb7W8W8Tk4YavGHuc5/5enIAfv8ANfQKmooOzkbGtj/Nw/MQLXJJ8dNOFl5x3bGjwpK9tJz9Ltxx7TZ+FtZb1c9bzrocU4ZYNrfK3q16GzA2MbWGKZvvZ2vuI1/fotXamWV+HNnpnkNuCbZXB0z11t1WVM2UMPhkpT8U5WVeGUldaRRdgopt2WS9LeepF6f+T9/8TWif24f3f9IiXFRwy4u+MtGy3O27QbvO6gVGI1EPZ6OVrztuy2r56u366CywpNHUKmrJqpuyckpX2+5znbTI5Qy+prk5z5LM5Nls/E0s2rlr3K7F6WNlb3NONbZcz/Arns9XTSYb+Iq3abWZ/wBI3njv6Jstq4bHxVz1uOvYUtOp1Pk+3DhaTtKJDFZ+F1WWeq0zgRtc+twd7WuN2nQag8eY/mqjNjwztHE57W2eLXNrOHDiCMt9/JesDkolIshf7X07Zces7GirI6uISM8xwK+b4nhs2HTmGXyO4jj9RuQAExVqAAIgACIAAiAAIgACIAAiAAIgACIAAiAGNL2vhhlfFUuF71ijRUztp4nSu0H89VLoaR9ZUMgZq49OJ8hmuak0jxOS/pXN48PvhKuzo8USmpSxbtracpTwMz0dkl4YZWSUqrarXvOIw+n/AMVqXuqHbr5enkPovqOL1f8AgNDGykaNbZ5jiSbWzP1XnRQtVNS3M66LSJ/hdtzvawe/XHTb7BRLBqx9HuOGOFpydTWk13MpIajBqkSNzYehHA8/74hYQ1FJ2kozE/3ZBu3tPEcR/R3FdVM2U14r1bw+H1M6FFKJr6l6zhrlk4sjfYbZRpp2y/EsVZPh7T4T42nDFvhed6nLFSzN9fIyOoixGHNrtfEajxI+RUXCYZJqOfB6nJ7QbeB0I4gOz8CAuinv+j9/8TSif24f3f8ASIrTGnBC1Y4lJ7nC32LUVpbOFuxeNvgo4pk+nLW4vK++Wzf0aqura9/Z6CO3vbezbnd4XPS45xSuhUrpTtcuS9DaibKS8V8Sq/TdnU8jl2OzcTSdrrifu9Xs7441CpupWJLkkiJhLRPPJiE+TRe1+P2GXmp3aB7qalhwilzc4AG2pA/9G58jfJRttt4VO+5Y/B57drfF9SY43E5u11LokdVHosnOK1WLDe9+uESoknxmoDYh7g04AcTzPDyVhSQ0vZujL5nXe7XiSNw5C+vO54LjtO2iUif4W67nir1xWrBTYE4fFKtSr3NpSeNuqzjTarVqrXE0kS4PVgE3Fh5g/wBFSWup+0eHuIFjcgX1a4Z9Mx4g2XqgiGKaTVjSa4Mk+gtcHAOGhXyB7HRuLHCxGRQAHqwQABEAARAAEQABEAARAAEQABEAARDz6VHON7qr7Vbwrq9D0UeQom63a63xdpyvaSYtjZEN5JPl/fou97FUwdLLOf0gAed7/L1V4Nm3YpjZ7Rw2OWK3707+Z3bCFKGGV6TfFqbG02MMVqrxv+fUix4BL3LJoX2fYHhrwIzVhL2tgFTJTVEV4wSL66ZZg5EH05rKCmr8ylvU2srfSs1j2cMaVfCJScsflGEdCf5XPdFbZirckYfigd8Ls3OqzB27zN1dV07e6r49ph3/AHGXyPNYR4Xh9W/8RhM2xIMwN3/E+8B1G6yOGKFq5qzDDLub0iUcKjVqqat4qy5ufBt3lXSVEpRw8HDavR/PAy8UppOp81OoqDNFC18bDtRvGmhBGh8jwyI6LoRTz1L45pW7EsZzIza5p1F9bEZi+YPVa7Xap7OBXq7BQppT9JEPaLyoYZ1zc1el44n6fl5mIIv4yS7jvLQ3yFh629VOGHRBrW7mvLx4kuPoXZeAXRR2oIXE1a5QqquW+6uc/wBJjFFFG8W7EumBCuWWCm6zoh2kGznKcUVjdll03YuEyXE/8QxsT3hkTLX4knM5ak624D1r54jRyPqI4zJPJfZ4ACwAJ0aBlfMFx9NqPR/DvivfRbvfkI6TCr5vBVu2T3J8Tj21IcU5uUOF3rj7VWCCjxOxVYupWZtcJlqMX2B+Hw6LLja58bD5noqE9nhK41mMTZndcADlc/IW8VbbUhxVWLCdvHsZHXBQle57lUrLMfWozpNHUKTVjaUrbm7XXdzK6sw6uLDVVHnnn008vRXGHYxhYlbQ0fO1gbcTmc78z1WtBjqawfJ1+/i5HSefRHKNb5p5TXNI9A6fAqgzUgadW5fuPp5Lhu1dGKevL26PG156H1F/NAAXi5VAAEQABEAARAAEQHjeZFi82PMixebON9q4/hHr9lu7nmvZB43mRYvNjzIsXmx7Vx/CPX7J3PNeyDxvMixebHmRYvNj2rj+Eev2Tuea9kHjeZFi82PMixebHtXH8I9fsnc816tJf4I/0xf6s84pBG21NuU667i0LqKbEcTGIPDg21h4r6V2LAEErd9x6j7FaQ7eJKSicvR+laqRoqbFeoZbk0859DmiesCFE+JEjxOeHJkjhbmbdNFKrq3BHSObMwOdvIbn1y+a7VTsYZcIp9ES6bD9Llg5SOF6ri7kKGdk84u5L9oKsixffyb9FSB/Z8P2mwvvusT6f5i32jg/KolVY5eH3bmUKQrU27+PEuVzpO8O1a3lb0GS7vD5mzQ7TQ8C/wCu9/Um453QAGKsELwLZy/FFEngoXKU734XP5KFXFL4dRsjmbC7ac0Hkb29CFWYnUQwxf50jmAnVouf+rrdB4rsg22xhrVuPg2jdlzaqL//AG7P6n/hH2OFRY+3yHEt+S7lvF2ilhbsxsYByBH7rjpqHBap23LVSOPM/Vi71S9n9X/iPsc1I2/idVizbx19sIYsZLPsSmaqvGqisZ3biAOW/qSrbB8LwmnmElM/afna7gSONgAN3JTDbD+uD/dHqnkxa9K1zkU8yLF5syw7GG4e1zSy9+dlRdswH1ETb5hp9T9ivZB43mRYvNjzIsXmy09q4/hHr9lw3c817IPG8yLF5seZFi82PauP4R6/ZO55r2QeN5kWLzY8yLF5se1cfwj1+ydzzXsg8bzIsXmx5kWLzY9q4/hHr9k7nmvZB43mRYvNkD2rj+Eev2TueagAHCqQgACIAAiAAIhs651Wzyu5GJpC9cPaqWTN0Rzsuy7I1AZUviP6hl4j7E9E8Lc5LK4hd+Wry8iHEZGNozKt6js7QwOdPNIQzhkPK+p8hdR4dddTJbXb1wRWer7agkY7YGTAoAxeGIiDCofeOVyM/r1NhvCTnqwvpFda36wREOtZcjMEg2OZVpS1MtJUtp5XGSaQjazyYBf6k7svK9xMY7lzmk+N5E7JYJ3TsTfV+hlthWzcYgcGuF7OeWDx+h/fRTOTzqqw7yKT1w1eJ61beiWjDaJ014KjdW1dWXPgNpI7h8ZzDgCcxx4Hfw3XNa1u4EeHV+uAnp6qLJ6v+TEbDuRUCIYViZ2XN7qQ8NCeW7ysCqFob9Vz7TJ7bnVumEj1sRBuptF2ZlpqtkpkBa033g9NPVIm5PCUuc17MyLxvVfp1fqUNchu5cz2jqBPXv2dG2b019boADBc+gACIAAiAAIgACIAAiAAIgACIAAiFoHdqdxUHoNjdb6aofTytlj1abrYo36YLddykTDFPr319plqokOHeDJfS6+nGO0sclM4Cxzvu4g2vmP5qqpFtfC171ta5IqYm0YsNVWVDocAi7qH3pnDNx3D+aDlc7gmtxKSw+1/XMQ61yzET1Xr7HjfdaXFYYaDRUUuIy5vdk2+ue/zOfgOanZ38P5IiK1TslDPh4VMmC/h/JFYn7JZKXQw/R5qrcXNwiN7d0h+SlrPU1reQnrVxZawq0sykjJ+VnhWGKPdFJFilNltgX4X4Hx08irS1019qloWTLXY9LQ8Xat9Rh0OMR/i6Owf+pvP689DyN1VPp7pepdkJatvq6FY4vnsZAljc1OZUS4Nhtql15DfZF72yFh4DU7s7b1RsAEdfM3OLiSdSgAC8QABEAARAAEQABEAARAAEQABEAARAAERM0hi1h8a45hMza4tKt8KxWXDpdpubTqOP3WrWufREKB/N2ZEMervjVhbWRtLWyZgrtJaSix5zZ45CCBYjK/Tz1zCTq1YVit4Vd+cy5Tw6keS6ABa+1LHspoo4m+4DnwFhZvpdTC+dXOfRlcPX/eItCte3XMOGz142t2HhaRGoE9FLHgjG7JvtbRG8DMfTqoh0+Us2siYlr31xIUPxvrU+pcyYNplirPBqU1mEmCXIEnZPQg9b+KzNG+fUjvbv3vnIpFH9zwWj1WmAwdnmPMr9t7rWaOV7X4a7/K6mKIoAaXOLjcriK+vlrpjLKfAbgOAQAHigoAAiAAIgACIAAiAAIgACIAAiAAIgACIAAiAAIhKi1cQAsmuLTtNNirqPXrh9iW1u4X86jMGwSOC6Cl7S19ONkuDh/uz9QQepW2rUQ7PldzIGXfFWR7YVNso238/r+60bWK9JlYo+ttZUGBkcVUVfaCuqRYv2Rwbl66+qOJu0AGCoySTcoAAvEAARAAEQABEAARAAEQABEAARAAEQABEAARAAEQABEAARAAEQABEAARAAEQABEAARAAEQABEAARAAEQABEAARAAEQABEAARAAEQABEAARAAEQABEAARAAEQABEAARAAEQABEAARAAEQABF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6" name="AutoShape 6" descr="data:image/jpeg;base64,/9j/4AAQSkZJRgABAQAAAQABAAD/2wCEAAkGBhAQEBAUEhAWFBMSEhIVEhISEBAXEhUTFBAWFhMVFhYYGyYeGBkjGRMSIC8gJygpLCwsFh4xNTAqNSYrLCkBCQoKDgwOGg8PGi8lHyQyKTUsMjQ1LiwtLzQyNDItLjY0LSksLCw0Ni80LSkwNjUvKywtLDEpLCkxLTUwLTIsNP/AABEIALcBEwMBIgACEQEDEQH/xAAZAAEAAwEBAAAAAAAAAAAAAAAAAQIDBAX/xAA3EAACAAIHBgUCBQUBAQAAAAAAAQIRBCExQVGR8ANhcaHB0RITgbHhUvEiQnKCwjIzkrKzohT/xAAbAQEAAgMBAQAAAAAAAAAAAAAABAUCAwYBB//EADkRAAEDAgMFBQYGAAcAAAAAAAEAAgMEEQUhMRJBUWGRBhNxgaEWIlOx0eEUMkLB8PEVI1JikrLS/9oADAMBAAIRAxEAPwDzQAfRVwCAAIgACIAAiAAIgACIAAiAAIgACIAAiAAIgACIAAiAAIgACIAAiAAIgACIAAiAAIgACIAAiAAIgACIAV2m0UKm3LVxg97Y2lzzYBbIonzPEcYJJ0AzKsDkip+EPBt9F3MoqVG75bkpLvzKObtBSR/lu7wH1suqpuyFfLnJZg5m56Nv816APN8+L6mT58f1Mje0sP8AoPopvsTUfFb6r0QcENLjTrc7KmkspS6m+zpsLtqstsz6uRPp8bpJsidk88vXT1VVW9l8QphcN2x/tz9Mj0BXQAnPurAXIIIuFzRBabHVAAF4gACIAAiAAIgACIAAiAAIgACIAAiAAIgACIAAiBsiKJK08/b7dxPBXLq9/tzKvEsSjomZ5uOg/c8lfYLgkuJyZZMH5j+w5/LU89drTfp/ya9k+uRzOKbrc3vc3LsJN2WupcXYeithCl4ZVb7W8W8Tk4YavGHuc5/5enIAfv8ANfQKmooOzkbGtj/Nw/MQLXJJ8dNOFl5x3bGjwpK9tJz9Ltxx7TZ+FtZb1c9bzrocU4ZYNrfK3q16GzA2MbWGKZvvZ2vuI1/fotXamWV+HNnpnkNuCbZXB0z11t1WVM2UMPhkpT8U5WVeGUldaRRdgopt2WS9LeepF6f+T9/8TWif24f3f9IiXFRwy4u+MtGy3O27QbvO6gVGI1EPZ6OVrztuy2r56u366CywpNHUKmrJqpuyckpX2+5znbTI5Qy+prk5z5LM5Nls/E0s2rlr3K7F6WNlb3NONbZcz/Arns9XTSYb+Iq3abWZ/wBI3njv6Jstq4bHxVz1uOvYUtOp1Pk+3DhaTtKJDFZ+F1WWeq0zgRtc+twd7WuN2nQag8eY/mqjNjwztHE57W2eLXNrOHDiCMt9/JesDkolIshf7X07Zces7GirI6uISM8xwK+b4nhs2HTmGXyO4jj9RuQAExVqAAIgACIAAiAAIgACIAAiAAIgACIAAiAGNL2vhhlfFUuF71ijRUztp4nSu0H89VLoaR9ZUMgZq49OJ8hmuak0jxOS/pXN48PvhKuzo8USmpSxbtracpTwMz0dkl4YZWSUqrarXvOIw+n/AMVqXuqHbr5enkPovqOL1f8AgNDGykaNbZ5jiSbWzP1XnRQtVNS3M66LSJ/hdtzvawe/XHTb7BRLBqx9HuOGOFpydTWk13MpIajBqkSNzYehHA8/74hYQ1FJ2kozE/3ZBu3tPEcR/R3FdVM2U14r1bw+H1M6FFKJr6l6zhrlk4sjfYbZRpp2y/EsVZPh7T4T42nDFvhed6nLFSzN9fIyOoixGHNrtfEajxI+RUXCYZJqOfB6nJ7QbeB0I4gOz8CAuinv+j9/8TSif24f3f8ASIrTGnBC1Y4lJ7nC32LUVpbOFuxeNvgo4pk+nLW4vK++Wzf0aqura9/Z6CO3vbezbnd4XPS45xSuhUrpTtcuS9DaibKS8V8Sq/TdnU8jl2OzcTSdrrifu9Xs7441CpupWJLkkiJhLRPPJiE+TRe1+P2GXmp3aB7qalhwilzc4AG2pA/9G58jfJRttt4VO+5Y/B57drfF9SY43E5u11LokdVHosnOK1WLDe9+uESoknxmoDYh7g04AcTzPDyVhSQ0vZujL5nXe7XiSNw5C+vO54LjtO2iUif4W67nir1xWrBTYE4fFKtSr3NpSeNuqzjTarVqrXE0kS4PVgE3Fh5g/wBFSWup+0eHuIFjcgX1a4Z9Mx4g2XqgiGKaTVjSa4Mk+gtcHAOGhXyB7HRuLHCxGRQAHqwQABEAARAAEQABEAARAAEQABEAARDz6VHON7qr7Vbwrq9D0UeQom63a63xdpyvaSYtjZEN5JPl/fou97FUwdLLOf0gAed7/L1V4Nm3YpjZ7Rw2OWK3707+Z3bCFKGGV6TfFqbG02MMVqrxv+fUix4BL3LJoX2fYHhrwIzVhL2tgFTJTVEV4wSL66ZZg5EH05rKCmr8ylvU2srfSs1j2cMaVfCJScsflGEdCf5XPdFbZirckYfigd8Ls3OqzB27zN1dV07e6r49ph3/AHGXyPNYR4Xh9W/8RhM2xIMwN3/E+8B1G6yOGKFq5qzDDLub0iUcKjVqqat4qy5ufBt3lXSVEpRw8HDavR/PAy8UppOp81OoqDNFC18bDtRvGmhBGh8jwyI6LoRTz1L45pW7EsZzIza5p1F9bEZi+YPVa7Xap7OBXq7BQppT9JEPaLyoYZ1zc1el44n6fl5mIIv4yS7jvLQ3yFh629VOGHRBrW7mvLx4kuPoXZeAXRR2oIXE1a5QqquW+6uc/wBJjFFFG8W7EumBCuWWCm6zoh2kGznKcUVjdll03YuEyXE/8QxsT3hkTLX4knM5ak624D1r54jRyPqI4zJPJfZ4ACwAJ0aBlfMFx9NqPR/DvivfRbvfkI6TCr5vBVu2T3J8Tj21IcU5uUOF3rj7VWCCjxOxVYupWZtcJlqMX2B+Hw6LLja58bD5noqE9nhK41mMTZndcADlc/IW8VbbUhxVWLCdvHsZHXBQle57lUrLMfWozpNHUKTVjaUrbm7XXdzK6sw6uLDVVHnnn008vRXGHYxhYlbQ0fO1gbcTmc78z1WtBjqawfJ1+/i5HSefRHKNb5p5TXNI9A6fAqgzUgadW5fuPp5Lhu1dGKevL26PG156H1F/NAAXi5VAAEQABEAARAAEQHjeZFi82PMixebON9q4/hHr9lu7nmvZB43mRYvNjzIsXmx7Vx/CPX7J3PNeyDxvMixebHmRYvNj2rj+Eev2Tuea9kHjeZFi82PMixebHtXH8I9fsnc816tJf4I/0xf6s84pBG21NuU667i0LqKbEcTGIPDg21h4r6V2LAEErd9x6j7FaQ7eJKSicvR+laqRoqbFeoZbk0859DmiesCFE+JEjxOeHJkjhbmbdNFKrq3BHSObMwOdvIbn1y+a7VTsYZcIp9ES6bD9Llg5SOF6ri7kKGdk84u5L9oKsixffyb9FSB/Z8P2mwvvusT6f5i32jg/KolVY5eH3bmUKQrU27+PEuVzpO8O1a3lb0GS7vD5mzQ7TQ8C/wCu9/Um453QAGKsELwLZy/FFEngoXKU734XP5KFXFL4dRsjmbC7ac0Hkb29CFWYnUQwxf50jmAnVouf+rrdB4rsg22xhrVuPg2jdlzaqL//AG7P6n/hH2OFRY+3yHEt+S7lvF2ilhbsxsYByBH7rjpqHBap23LVSOPM/Vi71S9n9X/iPsc1I2/idVizbx19sIYsZLPsSmaqvGqisZ3biAOW/qSrbB8LwmnmElM/afna7gSONgAN3JTDbD+uD/dHqnkxa9K1zkU8yLF5syw7GG4e1zSy9+dlRdswH1ETb5hp9T9ivZB43mRYvNjzIsXmy09q4/hHr9lw3c817IPG8yLF5seZFi82PauP4R6/ZO55r2QeN5kWLzY8yLF5se1cfwj1+ydzzXsg8bzIsXmx5kWLzY9q4/hHr9k7nmvZB43mRYvNkD2rj+Eev2TueagAHCqQgACIAAiAAIhs651Wzyu5GJpC9cPaqWTN0Rzsuy7I1AZUviP6hl4j7E9E8Lc5LK4hd+Wry8iHEZGNozKt6js7QwOdPNIQzhkPK+p8hdR4dddTJbXb1wRWer7agkY7YGTAoAxeGIiDCofeOVyM/r1NhvCTnqwvpFda36wREOtZcjMEg2OZVpS1MtJUtp5XGSaQjazyYBf6k7svK9xMY7lzmk+N5E7JYJ3TsTfV+hlthWzcYgcGuF7OeWDx+h/fRTOTzqqw7yKT1w1eJ61beiWjDaJ014KjdW1dWXPgNpI7h8ZzDgCcxx4Hfw3XNa1u4EeHV+uAnp6qLJ6v+TEbDuRUCIYViZ2XN7qQ8NCeW7ysCqFob9Vz7TJ7bnVumEj1sRBuptF2ZlpqtkpkBa033g9NPVIm5PCUuc17MyLxvVfp1fqUNchu5cz2jqBPXv2dG2b019boADBc+gACIAAiAAIgACIAAiAAIgACIAAiFoHdqdxUHoNjdb6aofTytlj1abrYo36YLddykTDFPr319plqokOHeDJfS6+nGO0sclM4Cxzvu4g2vmP5qqpFtfC171ta5IqYm0YsNVWVDocAi7qH3pnDNx3D+aDlc7gmtxKSw+1/XMQ61yzET1Xr7HjfdaXFYYaDRUUuIy5vdk2+ue/zOfgOanZ38P5IiK1TslDPh4VMmC/h/JFYn7JZKXQw/R5qrcXNwiN7d0h+SlrPU1reQnrVxZawq0sykjJ+VnhWGKPdFJFilNltgX4X4Hx08irS1019qloWTLXY9LQ8Xat9Rh0OMR/i6Owf+pvP689DyN1VPp7pepdkJatvq6FY4vnsZAljc1OZUS4Nhtql15DfZF72yFh4DU7s7b1RsAEdfM3OLiSdSgAC8QABEAARAAEQABEAARAAEQABEAARAAERM0hi1h8a45hMza4tKt8KxWXDpdpubTqOP3WrWufREKB/N2ZEMervjVhbWRtLWyZgrtJaSix5zZ45CCBYjK/Tz1zCTq1YVit4Vd+cy5Tw6keS6ABa+1LHspoo4m+4DnwFhZvpdTC+dXOfRlcPX/eItCte3XMOGz142t2HhaRGoE9FLHgjG7JvtbRG8DMfTqoh0+Us2siYlr31xIUPxvrU+pcyYNplirPBqU1mEmCXIEnZPQg9b+KzNG+fUjvbv3vnIpFH9zwWj1WmAwdnmPMr9t7rWaOV7X4a7/K6mKIoAaXOLjcriK+vlrpjLKfAbgOAQAHigoAAiAAIgACIAAiAAIgACIAAiAAIgACIAAiAAIhKi1cQAsmuLTtNNirqPXrh9iW1u4X86jMGwSOC6Cl7S19ONkuDh/uz9QQepW2rUQ7PldzIGXfFWR7YVNso238/r+60bWK9JlYo+ttZUGBkcVUVfaCuqRYv2Rwbl66+qOJu0AGCoySTcoAAvEAARAAEQABEAARAAEQABEAARAAEQABEAARAAEQABEAARAAEQABEAARAAEQABEAARAAEQABEAARAAEQABEAARAAEQABEAARAAEQABEAARAAEQABEAARAAEQABEAARAAEQABEAARAAEQABF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5608" name="Picture 8" descr="http://www.alternainsieme.net/aprile%2009/bandiera-ro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3093">
            <a:off x="5212692" y="4419811"/>
            <a:ext cx="3763193" cy="2505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79512" y="909295"/>
            <a:ext cx="20882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 </a:t>
            </a:r>
            <a:endParaRPr lang="it-IT" dirty="0"/>
          </a:p>
          <a:p>
            <a:pPr algn="just"/>
            <a:r>
              <a:rPr lang="it-IT" sz="1400" b="1" i="1" dirty="0"/>
              <a:t>Nota:</a:t>
            </a:r>
            <a:r>
              <a:rPr lang="it-IT" sz="1400" i="1" dirty="0"/>
              <a:t> Le fasi del piano espresse in sequenza rappresentano un “continuum” di attività successive che non possono essere attuate “a salti”. Ogni fase è propedeutica a quelle successive. Alcune di queste sono state già effettuate, altre sono “da fare”. Si arriverà alla piena concretizzazione del piano (fase 10), solo attivando, “in sequenza”, l’intero flusso.</a:t>
            </a:r>
          </a:p>
          <a:p>
            <a:endParaRPr lang="it-IT" sz="1400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 l="6221" t="18329" r="53239" b="14735"/>
          <a:stretch>
            <a:fillRect/>
          </a:stretch>
        </p:blipFill>
        <p:spPr bwMode="auto">
          <a:xfrm>
            <a:off x="2411760" y="908720"/>
            <a:ext cx="6408712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899592" y="190381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b="1" dirty="0">
                <a:solidFill>
                  <a:prstClr val="black"/>
                </a:solidFill>
              </a:rPr>
              <a:t>Piano Pastorale ROM – DIOCESI </a:t>
            </a:r>
            <a:r>
              <a:rPr lang="it-IT" b="1" dirty="0" err="1">
                <a:solidFill>
                  <a:prstClr val="black"/>
                </a:solidFill>
              </a:rPr>
              <a:t>DI</a:t>
            </a:r>
            <a:r>
              <a:rPr lang="it-IT" b="1" dirty="0">
                <a:solidFill>
                  <a:prstClr val="black"/>
                </a:solidFill>
              </a:rPr>
              <a:t> ROMA</a:t>
            </a:r>
            <a:endParaRPr lang="it-IT" dirty="0">
              <a:solidFill>
                <a:prstClr val="black"/>
              </a:solidFill>
            </a:endParaRPr>
          </a:p>
          <a:p>
            <a:pPr lvl="0" algn="ctr"/>
            <a:r>
              <a:rPr lang="it-IT" b="1" dirty="0">
                <a:solidFill>
                  <a:prstClr val="black"/>
                </a:solidFill>
              </a:rPr>
              <a:t> Flusso Attività</a:t>
            </a:r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52849" t="8485" r="6197" b="15719"/>
          <a:stretch>
            <a:fillRect/>
          </a:stretch>
        </p:blipFill>
        <p:spPr bwMode="auto">
          <a:xfrm>
            <a:off x="1221555" y="0"/>
            <a:ext cx="65908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5807" t="9469" r="53239" b="15719"/>
          <a:stretch>
            <a:fillRect/>
          </a:stretch>
        </p:blipFill>
        <p:spPr bwMode="auto">
          <a:xfrm>
            <a:off x="1403648" y="161394"/>
            <a:ext cx="6336704" cy="650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52849" t="8859" r="6197" b="15719"/>
          <a:stretch>
            <a:fillRect/>
          </a:stretch>
        </p:blipFill>
        <p:spPr bwMode="auto">
          <a:xfrm>
            <a:off x="1259632" y="188640"/>
            <a:ext cx="6408712" cy="66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 l="26838" t="29156" r="29721" b="157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" name="CasellaDiTesto 3"/>
          <p:cNvSpPr txBox="1"/>
          <p:nvPr/>
        </p:nvSpPr>
        <p:spPr>
          <a:xfrm>
            <a:off x="323528" y="116632"/>
            <a:ext cx="842493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I Parte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Storia e religiosità dei rom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Situazione presenza rom in Europa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sono in Europa/Italia</a:t>
            </a:r>
          </a:p>
          <a:p>
            <a:pPr marL="1257300" lvl="2" indent="-342900">
              <a:buFont typeface="+mj-lt"/>
              <a:buAutoNum type="alphaLcParenR"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ci sono da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secoli…</a:t>
            </a:r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buFont typeface="+mj-lt"/>
              <a:buAutoNum type="alphaLcParenR"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la guerra</a:t>
            </a:r>
          </a:p>
          <a:p>
            <a:pPr marL="1257300" lvl="2" indent="-342900">
              <a:buFont typeface="+mj-lt"/>
              <a:buAutoNum type="alphaLcParenR"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sopravvivere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problemi legati alla loro presenza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Sicurezza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Igiene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Accattonaggio (minorile)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Scolarizzazione “modello Roma”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Accoglienza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Comune di Roma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“Modello parrocchiale” (Parrocchia S.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Frumenzio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/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II Parte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Pastorale (a Roma)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Convivenza (es. Piccole sorelle, don De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Florio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,don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Riboldi…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Assistenza nei campi: presenza e amicizia (es. Sant’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Egidio…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Integrazione in parrocchia  (es.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Diurno ‘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Dorean-Dote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’,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Parr. S. Roberto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Bellarmino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Centro Diurno S. Maria Madre del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Redentore…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Missioni Seminario Romano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Prospettive per una pastorale a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Roma…</a:t>
            </a:r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5807" t="9469" r="52685" b="50172"/>
          <a:stretch>
            <a:fillRect/>
          </a:stretch>
        </p:blipFill>
        <p:spPr bwMode="auto">
          <a:xfrm>
            <a:off x="1259632" y="188640"/>
            <a:ext cx="6480721" cy="354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632877"/>
            <a:ext cx="820891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dirty="0"/>
              <a:t>Questionario PASTORALE ROM</a:t>
            </a:r>
            <a:endParaRPr lang="it-IT" sz="2000" dirty="0"/>
          </a:p>
          <a:p>
            <a:r>
              <a:rPr lang="it-IT" sz="2000" dirty="0"/>
              <a:t> </a:t>
            </a:r>
          </a:p>
          <a:p>
            <a:r>
              <a:rPr lang="it-IT" sz="2000" dirty="0"/>
              <a:t>1) Criticità Sociali del territorio in cui si trova Parrocchia.</a:t>
            </a:r>
          </a:p>
          <a:p>
            <a:r>
              <a:rPr lang="it-IT" sz="2000" dirty="0"/>
              <a:t>2) Esperienze/iniziative con/per i </a:t>
            </a:r>
            <a:r>
              <a:rPr lang="it-IT" sz="2000" u="sng" dirty="0"/>
              <a:t>poveri</a:t>
            </a:r>
            <a:r>
              <a:rPr lang="it-IT" sz="2000" dirty="0"/>
              <a:t> nella Parrocchia.</a:t>
            </a:r>
          </a:p>
          <a:p>
            <a:r>
              <a:rPr lang="it-IT" sz="2000" dirty="0"/>
              <a:t>3) Esperienze/iniziative con/per i </a:t>
            </a:r>
            <a:r>
              <a:rPr lang="it-IT" sz="2000" u="sng" dirty="0"/>
              <a:t>Rom</a:t>
            </a:r>
            <a:r>
              <a:rPr lang="it-IT" sz="2000" dirty="0"/>
              <a:t> nella Parrocchia. </a:t>
            </a:r>
          </a:p>
          <a:p>
            <a:r>
              <a:rPr lang="it-IT" sz="2000" dirty="0"/>
              <a:t>4) Esistenza di uno/più in gruppi Parrocchia che si dedica all’aiuto dei poveri;</a:t>
            </a:r>
          </a:p>
          <a:p>
            <a:r>
              <a:rPr lang="it-IT" sz="2000" dirty="0"/>
              <a:t>- Composizione/età/storia.</a:t>
            </a:r>
          </a:p>
          <a:p>
            <a:r>
              <a:rPr lang="it-IT" sz="2000" dirty="0"/>
              <a:t>5) Esistenza di uno/più gruppi in Parrocchia che si dedica all’aiuto dei Rom</a:t>
            </a:r>
          </a:p>
          <a:p>
            <a:r>
              <a:rPr lang="it-IT" sz="2000" dirty="0"/>
              <a:t>- Composizione/età/storia.</a:t>
            </a:r>
          </a:p>
          <a:p>
            <a:r>
              <a:rPr lang="it-IT" sz="2000" dirty="0"/>
              <a:t>6) Eventuale disponibilità di strutture nella Parrocchia dedicate all’accoglienza di poveri.</a:t>
            </a:r>
          </a:p>
          <a:p>
            <a:r>
              <a:rPr lang="it-IT" sz="2000" dirty="0"/>
              <a:t>7) Quanto sono accettati i Rom nella sua Parrocchia.</a:t>
            </a:r>
          </a:p>
          <a:p>
            <a:r>
              <a:rPr lang="it-IT" sz="2000" dirty="0"/>
              <a:t>8) I Rom vengono a Messa?</a:t>
            </a:r>
          </a:p>
          <a:p>
            <a:r>
              <a:rPr lang="it-IT" sz="2000" dirty="0"/>
              <a:t>9) Quando?</a:t>
            </a:r>
          </a:p>
          <a:p>
            <a:r>
              <a:rPr lang="it-IT" sz="2000" dirty="0"/>
              <a:t>10) Ha mai battezzato un ROM?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404664"/>
            <a:ext cx="81369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11) Alcuni “titoli” per descrivere i Rom. </a:t>
            </a:r>
          </a:p>
          <a:p>
            <a:r>
              <a:rPr lang="it-IT" dirty="0" smtClean="0"/>
              <a:t>Nomadi</a:t>
            </a:r>
          </a:p>
          <a:p>
            <a:r>
              <a:rPr lang="it-IT" dirty="0" smtClean="0"/>
              <a:t>Ladri</a:t>
            </a:r>
          </a:p>
          <a:p>
            <a:r>
              <a:rPr lang="it-IT" dirty="0" smtClean="0"/>
              <a:t>Musulmani</a:t>
            </a:r>
          </a:p>
          <a:p>
            <a:r>
              <a:rPr lang="it-IT" dirty="0" smtClean="0"/>
              <a:t>Integrabili nella società</a:t>
            </a:r>
          </a:p>
          <a:p>
            <a:r>
              <a:rPr lang="it-IT" dirty="0" smtClean="0"/>
              <a:t>Rumeni</a:t>
            </a:r>
          </a:p>
          <a:p>
            <a:r>
              <a:rPr lang="it-IT" dirty="0" smtClean="0"/>
              <a:t>Bisognosi di aiuto</a:t>
            </a:r>
          </a:p>
          <a:p>
            <a:r>
              <a:rPr lang="it-IT" dirty="0" smtClean="0"/>
              <a:t>Poveri</a:t>
            </a:r>
          </a:p>
          <a:p>
            <a:r>
              <a:rPr lang="it-IT" dirty="0" smtClean="0"/>
              <a:t>Cristiani</a:t>
            </a:r>
          </a:p>
          <a:p>
            <a:r>
              <a:rPr lang="it-IT" dirty="0" smtClean="0"/>
              <a:t>Cattolici</a:t>
            </a:r>
          </a:p>
          <a:p>
            <a:r>
              <a:rPr lang="it-IT" dirty="0" smtClean="0"/>
              <a:t>Irrecuperabili</a:t>
            </a:r>
          </a:p>
          <a:p>
            <a:r>
              <a:rPr lang="it-IT" dirty="0" smtClean="0"/>
              <a:t>Da espatriare</a:t>
            </a:r>
          </a:p>
          <a:p>
            <a:r>
              <a:rPr lang="it-IT" dirty="0" smtClean="0"/>
              <a:t>Da integrare</a:t>
            </a:r>
          </a:p>
          <a:p>
            <a:r>
              <a:rPr lang="it-IT" dirty="0" smtClean="0"/>
              <a:t>Zingari</a:t>
            </a:r>
          </a:p>
          <a:p>
            <a:r>
              <a:rPr lang="it-IT" dirty="0" smtClean="0"/>
              <a:t>12) Come valuta l’emergenza sociale rappresentata dai Rom nel suo territorio?</a:t>
            </a:r>
          </a:p>
          <a:p>
            <a:r>
              <a:rPr lang="it-IT" dirty="0" smtClean="0"/>
              <a:t>13) Che problemi portano i Rom nel suo territorio?</a:t>
            </a:r>
          </a:p>
          <a:p>
            <a:r>
              <a:rPr lang="it-IT" dirty="0" smtClean="0"/>
              <a:t>14) Quanto conosce la cultura ROM?</a:t>
            </a:r>
          </a:p>
          <a:p>
            <a:r>
              <a:rPr lang="it-IT" dirty="0" smtClean="0"/>
              <a:t>15) Quanti ROM conosce personalmente?</a:t>
            </a:r>
          </a:p>
          <a:p>
            <a:r>
              <a:rPr lang="it-IT" dirty="0" smtClean="0"/>
              <a:t>16) Quanto vorrebbe approfondire il problema ROM?</a:t>
            </a:r>
          </a:p>
          <a:p>
            <a:r>
              <a:rPr lang="it-IT" dirty="0" smtClean="0"/>
              <a:t>17) Vorrebbe partecipare ad un progetto di integrazione dei Rom?</a:t>
            </a:r>
          </a:p>
          <a:p>
            <a:r>
              <a:rPr lang="it-IT" dirty="0" smtClean="0"/>
              <a:t>18) Vorrebbe che si concretizzasse un progetto Pastorale a favore dei Rom nella sua Parrocchia?</a:t>
            </a:r>
            <a:endParaRPr lang="it-IT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260648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19) Sarebbe disposto a favorire che uno/più gruppi si dedicassero al Problema dei ROM nella sua Parrocchia?</a:t>
            </a:r>
          </a:p>
          <a:p>
            <a:r>
              <a:rPr lang="it-IT" dirty="0" smtClean="0"/>
              <a:t>20) A chi crede competa la ricerca di soluzioni del problema dei Rom a Roma?</a:t>
            </a:r>
          </a:p>
          <a:p>
            <a:r>
              <a:rPr lang="it-IT" dirty="0" smtClean="0"/>
              <a:t>21) Come giudica la politica di questa amministrazione nei riguardi dei Rom?</a:t>
            </a:r>
          </a:p>
          <a:p>
            <a:r>
              <a:rPr lang="it-IT" dirty="0" smtClean="0"/>
              <a:t>- Quali secondo lei le migliori iniziative intraprese:</a:t>
            </a:r>
          </a:p>
          <a:p>
            <a:r>
              <a:rPr lang="it-IT" dirty="0" smtClean="0"/>
              <a:t>22) E di quella precedente?</a:t>
            </a:r>
          </a:p>
          <a:p>
            <a:r>
              <a:rPr lang="it-IT" dirty="0" smtClean="0"/>
              <a:t>- Quali secondo lei le migliori iniziative intraprese:</a:t>
            </a:r>
          </a:p>
          <a:p>
            <a:r>
              <a:rPr lang="it-IT" dirty="0" smtClean="0"/>
              <a:t>23) Cosa farebbe – per risolvere il “problema Rom” se fosse lei il Sindaco?</a:t>
            </a:r>
          </a:p>
          <a:p>
            <a:r>
              <a:rPr lang="it-IT" dirty="0" smtClean="0"/>
              <a:t>24) Cosa dovrebbe fare la Chiesa romana per risolvere il “problema Rom”?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332656"/>
            <a:ext cx="86409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“</a:t>
            </a:r>
            <a:r>
              <a:rPr lang="it-IT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it-IT" sz="3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t-IT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dotta</a:t>
            </a:r>
            <a:r>
              <a:rPr lang="it-IT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  <a:p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progetto ROMADOTTA si propone di offrire una concreta risposta alle necessità di accoglienza e di integrazione del popolo Rom a Roma, attraverso la partecipazione e l’impegno diretto delle Comunità Parrocchiali e Religiose della Diocesi. </a:t>
            </a:r>
          </a:p>
          <a:p>
            <a:r>
              <a:rPr lang="it-IT" i="1" dirty="0"/>
              <a:t> </a:t>
            </a:r>
            <a:endParaRPr lang="it-IT" dirty="0"/>
          </a:p>
          <a:p>
            <a:r>
              <a:rPr lang="it-IT" i="1" dirty="0"/>
              <a:t>Premesse</a:t>
            </a:r>
            <a:endParaRPr lang="it-IT" dirty="0"/>
          </a:p>
          <a:p>
            <a:r>
              <a:rPr lang="it-IT" dirty="0"/>
              <a:t>Il “problema ROM” è lontano da una soluzione e i rimedi proposti sembrano essere estremamente onerosi, di natura “tattica” (non sostenibili nel lungo periodo) e senza proporre soluzioni sostenibili di integrazione.</a:t>
            </a:r>
          </a:p>
          <a:p>
            <a:r>
              <a:rPr lang="it-IT" dirty="0"/>
              <a:t> </a:t>
            </a:r>
          </a:p>
          <a:p>
            <a:r>
              <a:rPr lang="it-IT" i="1" dirty="0"/>
              <a:t>Obiettivo</a:t>
            </a:r>
            <a:endParaRPr lang="it-IT" dirty="0"/>
          </a:p>
          <a:p>
            <a:r>
              <a:rPr lang="it-IT" dirty="0"/>
              <a:t>Le Comunità si fanno GO’EL: “pagano il riscatto” delle famiglie e dei bambini ROM.</a:t>
            </a:r>
          </a:p>
          <a:p>
            <a:r>
              <a:rPr lang="it-IT" dirty="0"/>
              <a:t>Obiettivi generali del progetto sono: annunciare il Vangelo, vincere l’ignoranza, vincere la prostituzione e le altre forme di violenza, vincere le malattie, sostenere l’infanzia.</a:t>
            </a:r>
          </a:p>
          <a:p>
            <a:r>
              <a:rPr lang="it-IT" dirty="0"/>
              <a:t>Le Parrocchie e le Comunità romane si spendono per i poveri e diventano protagoniste della soluzione dei problemi.</a:t>
            </a:r>
          </a:p>
          <a:p>
            <a:r>
              <a:rPr lang="it-IT" dirty="0"/>
              <a:t>Il progetto sopravvive ai </a:t>
            </a:r>
            <a:r>
              <a:rPr lang="it-IT" dirty="0" err="1"/>
              <a:t>progettatori</a:t>
            </a:r>
            <a:r>
              <a:rPr lang="it-IT" dirty="0"/>
              <a:t> e diventa una consuetudine virtuosa della Diocesi di Roma, da allargare anche ad altre povertà.</a:t>
            </a:r>
          </a:p>
          <a:p>
            <a:r>
              <a:rPr lang="it-IT" dirty="0"/>
              <a:t> 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260648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i="1" dirty="0" smtClean="0"/>
              <a:t>Idea di base</a:t>
            </a:r>
            <a:endParaRPr lang="it-IT" dirty="0" smtClean="0"/>
          </a:p>
          <a:p>
            <a:r>
              <a:rPr lang="it-IT" dirty="0" smtClean="0"/>
              <a:t>Le Parrocchia/Comunità parrocchiali o religiose di Roma adottano una famiglia Rom (o bambini Rom). Offrono stabilità abitativa e progetti di inclusione sociale (scolarizzazione, lavoro, integrazione, ecc).</a:t>
            </a:r>
          </a:p>
          <a:p>
            <a:r>
              <a:rPr lang="it-IT" dirty="0" smtClean="0"/>
              <a:t> </a:t>
            </a:r>
          </a:p>
          <a:p>
            <a:r>
              <a:rPr lang="it-IT" i="1" dirty="0" smtClean="0"/>
              <a:t>Dimensione e target</a:t>
            </a:r>
            <a:endParaRPr lang="it-IT" dirty="0" smtClean="0"/>
          </a:p>
          <a:p>
            <a:r>
              <a:rPr lang="it-IT" dirty="0" smtClean="0"/>
              <a:t>Risolvere, in un anno, l’emergenza abitativa e professionale per circa 1000 persone (pari a </a:t>
            </a:r>
            <a:r>
              <a:rPr lang="it-IT" dirty="0" err="1" smtClean="0"/>
              <a:t>ca</a:t>
            </a:r>
            <a:r>
              <a:rPr lang="it-IT" dirty="0" smtClean="0"/>
              <a:t> il 14% della popolazione Rom presente oggi a Roma). Significa coinvolgere nell’iniziativa </a:t>
            </a:r>
            <a:r>
              <a:rPr lang="it-IT" dirty="0" err="1" smtClean="0"/>
              <a:t>ca</a:t>
            </a:r>
            <a:r>
              <a:rPr lang="it-IT" dirty="0" smtClean="0"/>
              <a:t> 200 Parrocchie.</a:t>
            </a:r>
          </a:p>
          <a:p>
            <a:r>
              <a:rPr lang="it-IT" dirty="0" smtClean="0"/>
              <a:t> 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36867" name="Picture 3" descr="C:\Users\Paolo Lojudice\Documents\CONTENUTO GENERALE\ARCHIVIO\ROM\Missione Rom 2012\Foto cellulare don Paolo\Foto0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2010">
            <a:off x="3711623" y="3272067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512" y="188640"/>
            <a:ext cx="87129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Strategie particolari</a:t>
            </a:r>
            <a:endParaRPr lang="it-IT" dirty="0" smtClean="0"/>
          </a:p>
          <a:p>
            <a:r>
              <a:rPr lang="it-IT" dirty="0" smtClean="0"/>
              <a:t>- Cabina di regia “unica” </a:t>
            </a:r>
          </a:p>
          <a:p>
            <a:r>
              <a:rPr lang="it-IT" dirty="0" smtClean="0"/>
              <a:t>- Valorizzazione, in primis, del Questionario “Conoscenza- Disponibilità all’intervento” effettuato da Comunità della Riconciliazione- </a:t>
            </a:r>
            <a:r>
              <a:rPr lang="it-IT" dirty="0" err="1" smtClean="0"/>
              <a:t>S.ta</a:t>
            </a:r>
            <a:r>
              <a:rPr lang="it-IT" dirty="0" smtClean="0"/>
              <a:t> </a:t>
            </a:r>
            <a:r>
              <a:rPr lang="it-IT" dirty="0" err="1" smtClean="0"/>
              <a:t>T.G.B.</a:t>
            </a:r>
            <a:r>
              <a:rPr lang="it-IT" dirty="0" smtClean="0"/>
              <a:t>, e Ufficio </a:t>
            </a:r>
            <a:r>
              <a:rPr lang="it-IT" dirty="0" err="1" smtClean="0"/>
              <a:t>Migrantes</a:t>
            </a:r>
            <a:r>
              <a:rPr lang="it-IT" dirty="0" smtClean="0"/>
              <a:t>, per il coinvolgimento delle strutture.</a:t>
            </a:r>
          </a:p>
          <a:p>
            <a:r>
              <a:rPr lang="it-IT" dirty="0" smtClean="0"/>
              <a:t>- Benchmark con Diocesi “attive” (</a:t>
            </a:r>
            <a:r>
              <a:rPr lang="it-IT" dirty="0" err="1" smtClean="0"/>
              <a:t>es</a:t>
            </a:r>
            <a:r>
              <a:rPr lang="it-IT" dirty="0" smtClean="0"/>
              <a:t> Milano, Bergamo).</a:t>
            </a:r>
          </a:p>
          <a:p>
            <a:r>
              <a:rPr lang="it-IT" dirty="0" smtClean="0"/>
              <a:t>- Materiale unitario di comunicazione e coinvolgimento (campagna di sensibilizzazione).</a:t>
            </a:r>
          </a:p>
          <a:p>
            <a:r>
              <a:rPr lang="it-IT" dirty="0" smtClean="0"/>
              <a:t>- Identificazione, nelle Parrocchie dei “ROMAMICI”, che stabiliscono impegno stabile all’iniziativa (risorse e talenti).</a:t>
            </a:r>
          </a:p>
          <a:p>
            <a:r>
              <a:rPr lang="it-IT" dirty="0" smtClean="0"/>
              <a:t>- Ricerca di collaborazioni con Istituzioni (Provincia, Comune, Comunità Europea) e Associazioni (</a:t>
            </a:r>
            <a:r>
              <a:rPr lang="it-IT" dirty="0" err="1" smtClean="0"/>
              <a:t>es</a:t>
            </a:r>
            <a:r>
              <a:rPr lang="it-IT" dirty="0" smtClean="0"/>
              <a:t> Acli).</a:t>
            </a:r>
          </a:p>
          <a:p>
            <a:r>
              <a:rPr lang="it-IT" i="1" u="sng" dirty="0" smtClean="0"/>
              <a:t>- Il “pacchetto adozione” consiste di una unità abitativa e di un salario minimo, da sostituire via via con occasioni professionali da realizzare in loco.</a:t>
            </a:r>
            <a:endParaRPr lang="it-IT" dirty="0" smtClean="0"/>
          </a:p>
          <a:p>
            <a:r>
              <a:rPr lang="it-IT" dirty="0" smtClean="0"/>
              <a:t>- Programma di presentazione e introduzione “mirata” nelle Parrocchie;</a:t>
            </a:r>
          </a:p>
          <a:p>
            <a:r>
              <a:rPr lang="it-IT" dirty="0" smtClean="0"/>
              <a:t>- Coinvolgimento attivo dei Rom nell’iniziativa, il progetto è per i Rom, con i Rom;</a:t>
            </a:r>
          </a:p>
          <a:p>
            <a:r>
              <a:rPr lang="it-IT" dirty="0" smtClean="0"/>
              <a:t>- Creazione di un team di lavoro interecclesiale e un’ equipe pedagogica (ROMANIMATORI);</a:t>
            </a:r>
          </a:p>
          <a:p>
            <a:r>
              <a:rPr lang="it-IT" dirty="0" smtClean="0"/>
              <a:t>- Predisporre un “progetto/protocollo formativo </a:t>
            </a:r>
          </a:p>
          <a:p>
            <a:r>
              <a:rPr lang="it-IT" dirty="0" smtClean="0"/>
              <a:t>- Iniziative di supporto generale (formazione, orientamento, centro di ascolto).</a:t>
            </a:r>
          </a:p>
          <a:p>
            <a:r>
              <a:rPr lang="it-IT" dirty="0" smtClean="0"/>
              <a:t>- Creazione, in collaborazione con le Istituzioni, di uno “statuto speciale” per la conduzione di iniziative professionali in deroga a normativa vigente (</a:t>
            </a:r>
            <a:r>
              <a:rPr lang="it-IT" dirty="0" err="1" smtClean="0"/>
              <a:t>es</a:t>
            </a:r>
            <a:r>
              <a:rPr lang="it-IT" dirty="0" smtClean="0"/>
              <a:t>: mercatini); e di incentivo alle Aziende che assumono persone Rom;</a:t>
            </a:r>
          </a:p>
          <a:p>
            <a:r>
              <a:rPr lang="it-IT" dirty="0" smtClean="0"/>
              <a:t>- Riscoperta e valorizzazione della cultura Rom.</a:t>
            </a:r>
          </a:p>
          <a:p>
            <a:r>
              <a:rPr lang="it-IT" dirty="0" smtClean="0"/>
              <a:t>- Luogo di riferimento stabile per l’incontro degli adottati e degli affidatari.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1043608" y="332656"/>
            <a:ext cx="74168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Siracide</a:t>
            </a:r>
            <a:r>
              <a:rPr lang="it-IT" dirty="0" smtClean="0"/>
              <a:t> 4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[1] Figlio, non rifiutare il sostentamento al povero, </a:t>
            </a:r>
            <a:br>
              <a:rPr lang="it-IT" dirty="0" smtClean="0"/>
            </a:br>
            <a:r>
              <a:rPr lang="it-IT" dirty="0" smtClean="0"/>
              <a:t>non essere insensibile allo sguardo dei bisognosi.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[2] Non rattristare un affamato, </a:t>
            </a:r>
            <a:br>
              <a:rPr lang="it-IT" dirty="0" smtClean="0"/>
            </a:br>
            <a:r>
              <a:rPr lang="it-IT" dirty="0" smtClean="0"/>
              <a:t>non esasperare un uomo già in difficoltà.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[3] Non turbare un cuore esasperato, </a:t>
            </a:r>
            <a:br>
              <a:rPr lang="it-IT" dirty="0" smtClean="0"/>
            </a:br>
            <a:r>
              <a:rPr lang="it-IT" dirty="0" smtClean="0"/>
              <a:t>non negare un dono al bisognoso.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[4] Non respingere la supplica di un povero, </a:t>
            </a:r>
            <a:br>
              <a:rPr lang="it-IT" dirty="0" smtClean="0"/>
            </a:br>
            <a:r>
              <a:rPr lang="it-IT" dirty="0" smtClean="0"/>
              <a:t>non distogliere lo sguardo dall'indigente.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[5] Da chi ti chiede non distogliere lo sguardo, </a:t>
            </a:r>
            <a:br>
              <a:rPr lang="it-IT" dirty="0" smtClean="0"/>
            </a:br>
            <a:r>
              <a:rPr lang="it-IT" dirty="0" smtClean="0"/>
              <a:t>non offrire a nessuno l'occasione di maledirti,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[6] perché se uno ti maledice con amarezza, </a:t>
            </a:r>
            <a:br>
              <a:rPr lang="it-IT" dirty="0" smtClean="0"/>
            </a:br>
            <a:r>
              <a:rPr lang="it-IT" dirty="0" smtClean="0"/>
              <a:t>il suo creatore esaudirà la sua preghiera.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alternainsieme.net/aprile%2009/bandiera-rom.gif"/>
          <p:cNvPicPr>
            <a:picLocks noChangeAspect="1" noChangeArrowheads="1"/>
          </p:cNvPicPr>
          <p:nvPr/>
        </p:nvPicPr>
        <p:blipFill>
          <a:blip r:embed="rId2" cstate="print"/>
          <a:srcRect l="5237" r="5296"/>
          <a:stretch>
            <a:fillRect/>
          </a:stretch>
        </p:blipFill>
        <p:spPr bwMode="auto">
          <a:xfrm>
            <a:off x="-36512" y="0"/>
            <a:ext cx="92170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olo Lojudice\Desktop\Pastorale dei rom\schema sulla presenza dei rom in Ita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0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0573" y="2204864"/>
            <a:ext cx="667781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611560" y="116632"/>
            <a:ext cx="756084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900" b="1" i="1" dirty="0" smtClean="0"/>
              <a:t>Il </a:t>
            </a:r>
            <a:r>
              <a:rPr lang="it-IT" sz="1900" b="1" i="1" dirty="0"/>
              <a:t>popolo Rom è originario dell'India del Nord (Gange, </a:t>
            </a:r>
            <a:r>
              <a:rPr lang="it-IT" sz="1900" b="1" i="1" dirty="0" err="1"/>
              <a:t>Uttar</a:t>
            </a:r>
            <a:r>
              <a:rPr lang="it-IT" sz="1900" b="1" i="1" dirty="0"/>
              <a:t> </a:t>
            </a:r>
            <a:r>
              <a:rPr lang="it-IT" sz="1900" b="1" i="1" dirty="0" err="1"/>
              <a:t>Pradesh</a:t>
            </a:r>
            <a:r>
              <a:rPr lang="it-IT" sz="1900" b="1" i="1" dirty="0"/>
              <a:t> e </a:t>
            </a:r>
            <a:r>
              <a:rPr lang="it-IT" sz="1900" b="1" i="1" dirty="0" err="1"/>
              <a:t>Rajasthan</a:t>
            </a:r>
            <a:r>
              <a:rPr lang="it-IT" sz="1900" b="1" i="1" dirty="0"/>
              <a:t>). </a:t>
            </a:r>
            <a:r>
              <a:rPr lang="it-IT" sz="1900" b="1" i="1" dirty="0" smtClean="0"/>
              <a:t>Nel 1100 </a:t>
            </a:r>
            <a:r>
              <a:rPr lang="it-IT" sz="1900" b="1" i="1" dirty="0"/>
              <a:t>i Rom hanno lasciato la loro patria e sono emigrati verso ovest : hanno </a:t>
            </a:r>
            <a:r>
              <a:rPr lang="it-IT" sz="1900" b="1" i="1" dirty="0" smtClean="0"/>
              <a:t>raggiunto prima </a:t>
            </a:r>
            <a:r>
              <a:rPr lang="it-IT" sz="1900" b="1" i="1" dirty="0"/>
              <a:t>la Turchia e poi l’Europa, dove vivono dal 1400 a </a:t>
            </a:r>
            <a:r>
              <a:rPr lang="it-IT" sz="1900" b="1" i="1" dirty="0" smtClean="0"/>
              <a:t>oggi. I </a:t>
            </a:r>
            <a:r>
              <a:rPr lang="it-IT" sz="1900" b="1" i="1" dirty="0"/>
              <a:t>Rom vengono chiamati “il popolo senza patria”. Infatti sono presenti in tutta </a:t>
            </a:r>
            <a:r>
              <a:rPr lang="it-IT" sz="1900" b="1" i="1" dirty="0" smtClean="0"/>
              <a:t>Europa, non </a:t>
            </a:r>
            <a:r>
              <a:rPr lang="it-IT" sz="1900" b="1" i="1" dirty="0"/>
              <a:t>hanno una patria unica ma vivono in tutti i paesi e conservano le proprie </a:t>
            </a:r>
            <a:r>
              <a:rPr lang="it-IT" sz="1900" b="1" i="1" dirty="0" smtClean="0"/>
              <a:t>tradizioni e </a:t>
            </a:r>
            <a:r>
              <a:rPr lang="it-IT" sz="1900" b="1" i="1" dirty="0"/>
              <a:t>la propria lingua.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404664"/>
            <a:ext cx="8352928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b="1" i="1" dirty="0"/>
              <a:t>I Rom in Italia sono in maggioranza stanziali, cioè abitano sempre nello stesso posto; </a:t>
            </a:r>
            <a:r>
              <a:rPr lang="it-IT" sz="1900" b="1" i="1" dirty="0" smtClean="0"/>
              <a:t>solo pochi </a:t>
            </a:r>
            <a:r>
              <a:rPr lang="it-IT" sz="1900" b="1" i="1" dirty="0"/>
              <a:t>sono nomadi, cioè si spostano da una città all’altra.</a:t>
            </a:r>
          </a:p>
          <a:p>
            <a:r>
              <a:rPr lang="it-IT" sz="1900" b="1" i="1" dirty="0"/>
              <a:t>Quasi tutti i Rom però vivono in </a:t>
            </a:r>
            <a:r>
              <a:rPr lang="it-IT" sz="1900" b="1" i="1" dirty="0" err="1"/>
              <a:t>roulottes</a:t>
            </a:r>
            <a:r>
              <a:rPr lang="it-IT" sz="1900" b="1" i="1" dirty="0"/>
              <a:t> o caravan, che loro chiamano “</a:t>
            </a:r>
            <a:r>
              <a:rPr lang="it-IT" sz="1900" b="1" i="1" dirty="0" err="1"/>
              <a:t>campina</a:t>
            </a:r>
            <a:r>
              <a:rPr lang="it-IT" sz="1900" b="1" i="1" dirty="0"/>
              <a:t>” </a:t>
            </a:r>
            <a:r>
              <a:rPr lang="it-IT" sz="1900" b="1" i="1" dirty="0" smtClean="0"/>
              <a:t>o “</a:t>
            </a:r>
            <a:r>
              <a:rPr lang="it-IT" sz="1900" b="1" i="1" dirty="0" err="1" smtClean="0"/>
              <a:t>vurdòn</a:t>
            </a:r>
            <a:r>
              <a:rPr lang="it-IT" sz="1900" b="1" i="1" dirty="0" smtClean="0"/>
              <a:t>”.</a:t>
            </a:r>
          </a:p>
          <a:p>
            <a:endParaRPr lang="it-IT" sz="1900" b="1" i="1" dirty="0" smtClean="0"/>
          </a:p>
          <a:p>
            <a:endParaRPr lang="it-IT" sz="1900" b="1" i="1" dirty="0"/>
          </a:p>
          <a:p>
            <a:r>
              <a:rPr lang="it-IT" sz="1900" b="1" i="1" dirty="0"/>
              <a:t>Ecco una </a:t>
            </a:r>
            <a:r>
              <a:rPr lang="it-IT" sz="1900" b="1" i="1" dirty="0" err="1"/>
              <a:t>campina</a:t>
            </a:r>
            <a:r>
              <a:rPr lang="it-IT" sz="1900" b="1" i="1" dirty="0"/>
              <a:t> di </a:t>
            </a:r>
            <a:r>
              <a:rPr lang="it-IT" sz="1900" b="1" i="1" dirty="0" err="1"/>
              <a:t>ieri</a:t>
            </a:r>
            <a:r>
              <a:rPr lang="it-IT" sz="1900" b="1" i="1" dirty="0" err="1" smtClean="0"/>
              <a:t>……</a:t>
            </a:r>
            <a:endParaRPr lang="it-IT" sz="1900" b="1" i="1" dirty="0" smtClean="0"/>
          </a:p>
          <a:p>
            <a:endParaRPr lang="it-IT" sz="1900" b="1" i="1" dirty="0"/>
          </a:p>
          <a:p>
            <a:endParaRPr lang="it-IT" sz="1900" b="1" i="1" dirty="0" smtClean="0"/>
          </a:p>
          <a:p>
            <a:endParaRPr lang="it-IT" sz="1900" b="1" i="1" dirty="0" smtClean="0"/>
          </a:p>
          <a:p>
            <a:endParaRPr lang="it-IT" sz="1900" b="1" i="1" dirty="0" smtClean="0"/>
          </a:p>
          <a:p>
            <a:endParaRPr lang="it-IT" sz="1900" b="1" i="1" dirty="0"/>
          </a:p>
          <a:p>
            <a:r>
              <a:rPr lang="it-IT" sz="1900" b="1" i="1" dirty="0" err="1"/>
              <a:t>….e</a:t>
            </a:r>
            <a:r>
              <a:rPr lang="it-IT" sz="1900" b="1" i="1" dirty="0"/>
              <a:t> una </a:t>
            </a:r>
            <a:r>
              <a:rPr lang="it-IT" sz="1900" b="1" i="1" dirty="0" err="1"/>
              <a:t>campina</a:t>
            </a:r>
            <a:r>
              <a:rPr lang="it-IT" sz="1900" b="1" i="1" dirty="0"/>
              <a:t> di oggi </a:t>
            </a:r>
            <a:endParaRPr lang="it-IT" sz="1900" b="1" i="1" dirty="0" smtClean="0"/>
          </a:p>
          <a:p>
            <a:r>
              <a:rPr lang="it-IT" sz="1900" b="1" i="1" dirty="0" smtClean="0"/>
              <a:t>(i </a:t>
            </a:r>
            <a:r>
              <a:rPr lang="it-IT" sz="1900" b="1" i="1" dirty="0"/>
              <a:t>tempi cambiano</a:t>
            </a:r>
            <a:r>
              <a:rPr lang="it-IT" sz="1900" b="1" i="1" dirty="0" smtClean="0"/>
              <a:t>!).</a:t>
            </a:r>
          </a:p>
          <a:p>
            <a:endParaRPr lang="it-IT" sz="1900" b="1" i="1" dirty="0"/>
          </a:p>
          <a:p>
            <a:endParaRPr lang="it-IT" sz="1900" b="1" i="1" dirty="0" smtClean="0"/>
          </a:p>
          <a:p>
            <a:endParaRPr lang="it-IT" sz="1900" b="1" i="1" dirty="0"/>
          </a:p>
          <a:p>
            <a:endParaRPr lang="it-IT" sz="1900" b="1" i="1" dirty="0" smtClean="0"/>
          </a:p>
          <a:p>
            <a:r>
              <a:rPr lang="it-IT" sz="1900" b="1" i="1" dirty="0"/>
              <a:t>I Rom spesso vivono vicini tra loro, dentro ai campi o accampamenti, dove ci sono </a:t>
            </a:r>
            <a:r>
              <a:rPr lang="it-IT" sz="1900" b="1" i="1" dirty="0" smtClean="0"/>
              <a:t>tante </a:t>
            </a:r>
            <a:r>
              <a:rPr lang="it-IT" sz="1900" b="1" i="1" dirty="0" err="1" smtClean="0"/>
              <a:t>roulottes</a:t>
            </a:r>
            <a:r>
              <a:rPr lang="it-IT" sz="1900" b="1" i="1" dirty="0"/>
              <a:t>, caravan e capanne di legno o cemento.</a:t>
            </a:r>
          </a:p>
          <a:p>
            <a:r>
              <a:rPr lang="it-IT" sz="1900" b="1" i="1" dirty="0"/>
              <a:t>In molti paesi europei (Slovacchia, Romania) però i Rom vivono in normali case.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711" y="1412776"/>
            <a:ext cx="3137545" cy="203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573016"/>
            <a:ext cx="3960440" cy="206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51520" y="260648"/>
            <a:ext cx="85689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/>
              <a:t>I Rom parlano una lingua chiamata </a:t>
            </a:r>
            <a:r>
              <a:rPr lang="it-IT" sz="3200" b="1" i="1" dirty="0" err="1"/>
              <a:t>Romanì</a:t>
            </a:r>
            <a:r>
              <a:rPr lang="it-IT" sz="3200" b="1" i="1" dirty="0"/>
              <a:t> o </a:t>
            </a:r>
            <a:r>
              <a:rPr lang="it-IT" sz="3200" b="1" i="1" dirty="0" err="1"/>
              <a:t>Romanès</a:t>
            </a:r>
            <a:r>
              <a:rPr lang="it-IT" sz="3200" b="1" i="1" dirty="0"/>
              <a:t> ; il </a:t>
            </a:r>
            <a:r>
              <a:rPr lang="it-IT" sz="3200" b="1" i="1" dirty="0" err="1"/>
              <a:t>Romanes</a:t>
            </a:r>
            <a:r>
              <a:rPr lang="it-IT" sz="3200" b="1" i="1" dirty="0"/>
              <a:t> è una </a:t>
            </a:r>
            <a:r>
              <a:rPr lang="it-IT" sz="3200" b="1" i="1" dirty="0" smtClean="0"/>
              <a:t>lingua indoeuropea</a:t>
            </a:r>
            <a:r>
              <a:rPr lang="it-IT" sz="3200" b="1" i="1" dirty="0"/>
              <a:t>, cioè ha la stessa origine dell’italiano, del francese, del tedesco, dell’inglese </a:t>
            </a:r>
            <a:r>
              <a:rPr lang="it-IT" sz="3200" b="1" i="1" dirty="0" smtClean="0"/>
              <a:t>e di </a:t>
            </a:r>
            <a:r>
              <a:rPr lang="it-IT" sz="3200" b="1" i="1" dirty="0"/>
              <a:t>tante altre lingue. Per secoli è stata solo parlata e solo raramente scritta. Con il </a:t>
            </a:r>
            <a:r>
              <a:rPr lang="it-IT" sz="3200" b="1" i="1" dirty="0" smtClean="0"/>
              <a:t>passare degli </a:t>
            </a:r>
            <a:r>
              <a:rPr lang="it-IT" sz="3200" b="1" i="1" dirty="0"/>
              <a:t>anni il </a:t>
            </a:r>
            <a:r>
              <a:rPr lang="it-IT" sz="3200" b="1" i="1" dirty="0" err="1"/>
              <a:t>Romanes</a:t>
            </a:r>
            <a:r>
              <a:rPr lang="it-IT" sz="3200" b="1" i="1" dirty="0"/>
              <a:t> ha acquisito parole nuove che derivano dalle lingue (</a:t>
            </a:r>
            <a:r>
              <a:rPr lang="it-IT" sz="3200" b="1" i="1" dirty="0" smtClean="0"/>
              <a:t>soprattutto slave</a:t>
            </a:r>
            <a:r>
              <a:rPr lang="it-IT" sz="3200" b="1" i="1" dirty="0"/>
              <a:t>) con cui è entrato in </a:t>
            </a:r>
            <a:r>
              <a:rPr lang="it-IT" sz="3200" b="1" i="1" dirty="0" smtClean="0"/>
              <a:t>contatto. Rom</a:t>
            </a:r>
            <a:r>
              <a:rPr lang="it-IT" sz="3200" b="1" i="1" dirty="0"/>
              <a:t>, in lingua </a:t>
            </a:r>
            <a:r>
              <a:rPr lang="it-IT" sz="3200" b="1" i="1" dirty="0" err="1"/>
              <a:t>Romanes</a:t>
            </a:r>
            <a:r>
              <a:rPr lang="it-IT" sz="3200" b="1" i="1" dirty="0"/>
              <a:t>, significa “uomo” o “maschio”. Tutti quelli che non </a:t>
            </a:r>
            <a:r>
              <a:rPr lang="it-IT" sz="3200" b="1" i="1" dirty="0" smtClean="0"/>
              <a:t>appartengono al </a:t>
            </a:r>
            <a:r>
              <a:rPr lang="it-IT" sz="3200" b="1" i="1" dirty="0"/>
              <a:t>popolo Rom vengono chiamati </a:t>
            </a:r>
            <a:r>
              <a:rPr lang="it-IT" sz="3200" b="1" i="1" dirty="0" err="1"/>
              <a:t>Gagè</a:t>
            </a:r>
            <a:r>
              <a:rPr lang="it-IT" sz="3200" b="1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260648"/>
            <a:ext cx="856895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/>
              <a:t>I Rom non hanno una propria religione : si sono generalmente adattati alla </a:t>
            </a:r>
            <a:r>
              <a:rPr lang="it-IT" sz="2800" b="1" i="1" dirty="0" smtClean="0"/>
              <a:t>religione presente </a:t>
            </a:r>
            <a:r>
              <a:rPr lang="it-IT" sz="2800" b="1" i="1" dirty="0"/>
              <a:t>nella zona dove vivono e sono quindi cattolici, ortodossi, musulmani </a:t>
            </a:r>
            <a:r>
              <a:rPr lang="it-IT" sz="2800" b="1" i="1" dirty="0" smtClean="0"/>
              <a:t>o protestanti.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r>
              <a:rPr lang="it-IT" sz="2800" b="1" i="1" dirty="0"/>
              <a:t>Tutti i Rom pregano </a:t>
            </a:r>
            <a:endParaRPr lang="it-IT" sz="2800" b="1" i="1" dirty="0" smtClean="0"/>
          </a:p>
          <a:p>
            <a:r>
              <a:rPr lang="it-IT" sz="2800" b="1" i="1" dirty="0" smtClean="0"/>
              <a:t>San </a:t>
            </a:r>
            <a:r>
              <a:rPr lang="it-IT" sz="2800" b="1" i="1" dirty="0"/>
              <a:t>Giorgio </a:t>
            </a:r>
            <a:endParaRPr lang="it-IT" sz="2800" b="1" i="1" dirty="0" smtClean="0"/>
          </a:p>
          <a:p>
            <a:r>
              <a:rPr lang="it-IT" sz="2800" b="1" i="1" dirty="0" smtClean="0"/>
              <a:t>nel </a:t>
            </a:r>
            <a:r>
              <a:rPr lang="it-IT" sz="2800" b="1" i="1" dirty="0"/>
              <a:t>giorno </a:t>
            </a:r>
            <a:endParaRPr lang="it-IT" sz="2800" b="1" i="1" dirty="0" smtClean="0"/>
          </a:p>
          <a:p>
            <a:r>
              <a:rPr lang="it-IT" sz="2800" b="1" i="1" dirty="0" smtClean="0"/>
              <a:t>della </a:t>
            </a:r>
            <a:r>
              <a:rPr lang="it-IT" sz="2800" b="1" i="1" dirty="0"/>
              <a:t>festa di </a:t>
            </a:r>
            <a:r>
              <a:rPr lang="it-IT" sz="2800" b="1" i="1" dirty="0" smtClean="0"/>
              <a:t>Primavera</a:t>
            </a:r>
            <a:endParaRPr lang="it-IT" sz="2800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88840"/>
            <a:ext cx="3528392" cy="454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9512" y="260648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/>
              <a:t>Per i Rom la famiglia è più importante di ogni cosa. La famiglia Rom è formata dai </a:t>
            </a:r>
            <a:r>
              <a:rPr lang="it-IT" sz="2800" b="1" i="1" dirty="0" smtClean="0"/>
              <a:t>genitori e </a:t>
            </a:r>
            <a:r>
              <a:rPr lang="it-IT" sz="2800" b="1" i="1" dirty="0"/>
              <a:t>dai figli ma anche dai nonni, zii, cugini e parenti lontani. Questo tipo di famiglia si </a:t>
            </a:r>
            <a:r>
              <a:rPr lang="it-IT" sz="2800" b="1" i="1" dirty="0" smtClean="0"/>
              <a:t>chiama “famiglia </a:t>
            </a:r>
            <a:r>
              <a:rPr lang="it-IT" sz="2800" b="1" i="1" dirty="0"/>
              <a:t>allargata” ed è diversa dalla moderna famiglia mononucleare, cioè composta </a:t>
            </a:r>
            <a:r>
              <a:rPr lang="it-IT" sz="2800" b="1" i="1" dirty="0" smtClean="0"/>
              <a:t>solo da </a:t>
            </a:r>
            <a:r>
              <a:rPr lang="it-IT" sz="2800" b="1" i="1" dirty="0"/>
              <a:t>genitori e figli.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811189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1604</Words>
  <Application>Microsoft Office PowerPoint</Application>
  <PresentationFormat>Presentazione su schermo (4:3)</PresentationFormat>
  <Paragraphs>209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Paolo Lojudice</dc:creator>
  <cp:lastModifiedBy>Paolo Lojudice</cp:lastModifiedBy>
  <cp:revision>24</cp:revision>
  <dcterms:created xsi:type="dcterms:W3CDTF">2013-03-17T21:16:10Z</dcterms:created>
  <dcterms:modified xsi:type="dcterms:W3CDTF">2015-03-26T07:18:13Z</dcterms:modified>
</cp:coreProperties>
</file>