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60" r:id="rId5"/>
    <p:sldId id="259" r:id="rId6"/>
    <p:sldId id="263" r:id="rId7"/>
    <p:sldId id="264" r:id="rId8"/>
    <p:sldId id="266" r:id="rId9"/>
    <p:sldId id="267" r:id="rId10"/>
    <p:sldId id="268" r:id="rId11"/>
    <p:sldId id="269" r:id="rId12"/>
    <p:sldId id="262" r:id="rId13"/>
    <p:sldId id="25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608" y="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135CB7-6AFE-4732-9F7C-593DB38EA90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C9CE45D-C8D0-46AA-976B-638CB934A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7F717B1-1FFE-4808-ACF9-89D92FBE2420}"/>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5" name="Segnaposto piè di pagina 4">
            <a:extLst>
              <a:ext uri="{FF2B5EF4-FFF2-40B4-BE49-F238E27FC236}">
                <a16:creationId xmlns:a16="http://schemas.microsoft.com/office/drawing/2014/main" id="{44E02761-C842-455E-9355-7E11FF78A7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F5B361-A0D9-4A69-9919-B31FD3ECDA9B}"/>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39876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8458CD-B539-43CD-A0E8-358F8233434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CEC8A85-7060-4530-BA8C-9D757263A2E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8CABBF5-E774-490B-8C7F-416DA7EAF267}"/>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5" name="Segnaposto piè di pagina 4">
            <a:extLst>
              <a:ext uri="{FF2B5EF4-FFF2-40B4-BE49-F238E27FC236}">
                <a16:creationId xmlns:a16="http://schemas.microsoft.com/office/drawing/2014/main" id="{AB1F8017-4664-40A0-A948-4CCF261DE57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DE6CA59-C030-4B8C-A686-A29905D21FC3}"/>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139113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9BA952D-D370-4057-A7E8-2433BEFDE44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2C6EEF5-C605-42B5-86BB-13BC7E7AC73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0667F5A-B6AB-4FD7-AC13-8102D2450939}"/>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5" name="Segnaposto piè di pagina 4">
            <a:extLst>
              <a:ext uri="{FF2B5EF4-FFF2-40B4-BE49-F238E27FC236}">
                <a16:creationId xmlns:a16="http://schemas.microsoft.com/office/drawing/2014/main" id="{37458838-D937-4B50-A340-F9E455F259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484AD0D-743E-4033-AF26-8812EFB6E561}"/>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155644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0C8B84-A0E0-4E7F-8F8B-826FA359316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D00EFFB-2F3B-4B0C-966B-72AE98791BDA}"/>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36EEB4-2012-460A-A16E-642CF496D007}"/>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5" name="Segnaposto piè di pagina 4">
            <a:extLst>
              <a:ext uri="{FF2B5EF4-FFF2-40B4-BE49-F238E27FC236}">
                <a16:creationId xmlns:a16="http://schemas.microsoft.com/office/drawing/2014/main" id="{AF999545-C08F-4477-9EA7-6F4A43A752A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A00755A-9EFF-475D-B2F0-9FE455D13625}"/>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4130525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1FD020-F906-4A39-98C2-F5DC2974A42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423955F-A5CD-4524-9F2E-E6CB04FEDF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14D9663-C344-4868-A180-72D21E0619BF}"/>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5" name="Segnaposto piè di pagina 4">
            <a:extLst>
              <a:ext uri="{FF2B5EF4-FFF2-40B4-BE49-F238E27FC236}">
                <a16:creationId xmlns:a16="http://schemas.microsoft.com/office/drawing/2014/main" id="{3EB63A92-235C-4E4A-A4D2-DFD84B46CB8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CA86609-4E0D-48AF-A12D-85EA64C16104}"/>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353943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B08082-E1BD-4971-BBBA-B314692A558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3B7E6F4-B7AB-424B-B098-A24D6A0F0A2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FDC781D-9688-407A-83DD-E7C025DFDD0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12CD18DE-309C-4AEA-8264-B3950A83C618}"/>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6" name="Segnaposto piè di pagina 5">
            <a:extLst>
              <a:ext uri="{FF2B5EF4-FFF2-40B4-BE49-F238E27FC236}">
                <a16:creationId xmlns:a16="http://schemas.microsoft.com/office/drawing/2014/main" id="{C3C169BC-87BF-4597-BFE2-D36AD38A12A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1DF909EC-8042-4295-A052-BB0C51FE1AAC}"/>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219101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4AC257-4C23-48B8-824C-DDF3D42400B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E07106A-6168-4916-98A1-860483D386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BEA357DD-3863-42A6-B45F-03BC2573462A}"/>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4A35438-B61C-4485-9ED1-14CC7ED92A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A24A375-70BB-431D-9CFA-B3BE23C5E56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B73F18D-BE12-4EA2-B7B0-1CBD19A62920}"/>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8" name="Segnaposto piè di pagina 7">
            <a:extLst>
              <a:ext uri="{FF2B5EF4-FFF2-40B4-BE49-F238E27FC236}">
                <a16:creationId xmlns:a16="http://schemas.microsoft.com/office/drawing/2014/main" id="{DED5F46F-25B3-4040-8FFE-04557B49CDD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55BF094-037A-4841-A540-DBE2479FEBD5}"/>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13840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69EB4E-DDFF-43C5-AC9E-85A22EC7954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261E16C-ABE9-4DF5-9EA6-A23AFC9BDA2B}"/>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4" name="Segnaposto piè di pagina 3">
            <a:extLst>
              <a:ext uri="{FF2B5EF4-FFF2-40B4-BE49-F238E27FC236}">
                <a16:creationId xmlns:a16="http://schemas.microsoft.com/office/drawing/2014/main" id="{D5465952-087D-44F8-B926-85E14CCEE3D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5BDD75B-78E9-429B-884A-BA6E7B575098}"/>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259953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0A9E670-91DA-466B-8DE3-C045D4D9027B}"/>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3" name="Segnaposto piè di pagina 2">
            <a:extLst>
              <a:ext uri="{FF2B5EF4-FFF2-40B4-BE49-F238E27FC236}">
                <a16:creationId xmlns:a16="http://schemas.microsoft.com/office/drawing/2014/main" id="{83162CB9-5829-4BFF-93CE-C7A24D8607D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85244B2-F0AD-431F-9388-9C86014E7C9A}"/>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409832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633383-3496-4C5B-B8E1-A251A976ACE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F0E52AD-1CB8-455B-B273-90E8865E66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734CBF1-01BA-4BB0-8545-EB522D5ED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C2EE01D-3874-4D92-8410-6F11C4579673}"/>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6" name="Segnaposto piè di pagina 5">
            <a:extLst>
              <a:ext uri="{FF2B5EF4-FFF2-40B4-BE49-F238E27FC236}">
                <a16:creationId xmlns:a16="http://schemas.microsoft.com/office/drawing/2014/main" id="{E3798E65-CE03-4B41-9827-086432A00BC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C4D0B05-042D-4EFC-9E4B-AF2340E3D944}"/>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1774332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C59DBE-9FAE-42F6-8FA3-83330F6C4B7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A204A61-AFA7-4AC1-A521-91E315D8B3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4700D13-E36E-4F18-AC5F-4B0BBD922E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EB0F521-2F9B-4A29-82EB-0558C022830D}"/>
              </a:ext>
            </a:extLst>
          </p:cNvPr>
          <p:cNvSpPr>
            <a:spLocks noGrp="1"/>
          </p:cNvSpPr>
          <p:nvPr>
            <p:ph type="dt" sz="half" idx="10"/>
          </p:nvPr>
        </p:nvSpPr>
        <p:spPr/>
        <p:txBody>
          <a:bodyPr/>
          <a:lstStyle/>
          <a:p>
            <a:fld id="{41F21A22-A27B-4654-822D-B5191B329F13}" type="datetimeFigureOut">
              <a:rPr lang="it-IT" smtClean="0"/>
              <a:t>08/07/2020</a:t>
            </a:fld>
            <a:endParaRPr lang="it-IT"/>
          </a:p>
        </p:txBody>
      </p:sp>
      <p:sp>
        <p:nvSpPr>
          <p:cNvPr id="6" name="Segnaposto piè di pagina 5">
            <a:extLst>
              <a:ext uri="{FF2B5EF4-FFF2-40B4-BE49-F238E27FC236}">
                <a16:creationId xmlns:a16="http://schemas.microsoft.com/office/drawing/2014/main" id="{9B96BF18-C13F-4700-B889-ACDF501F42E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DCA182D-D69C-4F97-9E9B-DE2B5E740EFB}"/>
              </a:ext>
            </a:extLst>
          </p:cNvPr>
          <p:cNvSpPr>
            <a:spLocks noGrp="1"/>
          </p:cNvSpPr>
          <p:nvPr>
            <p:ph type="sldNum" sz="quarter" idx="12"/>
          </p:nvPr>
        </p:nvSpPr>
        <p:spPr/>
        <p:txBody>
          <a:bodyPr/>
          <a:lstStyle/>
          <a:p>
            <a:fld id="{8B1F41C5-9556-430C-80A8-3119A5B755EB}" type="slidenum">
              <a:rPr lang="it-IT" smtClean="0"/>
              <a:t>‹N›</a:t>
            </a:fld>
            <a:endParaRPr lang="it-IT"/>
          </a:p>
        </p:txBody>
      </p:sp>
    </p:spTree>
    <p:extLst>
      <p:ext uri="{BB962C8B-B14F-4D97-AF65-F5344CB8AC3E}">
        <p14:creationId xmlns:p14="http://schemas.microsoft.com/office/powerpoint/2010/main" val="3992512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6AFD113-835C-44AE-8480-F1D72A5383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75990E8-E000-4586-842B-D8718C6213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E0277EE-CD3F-425F-8F0A-AA9E6683F5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21A22-A27B-4654-822D-B5191B329F13}" type="datetimeFigureOut">
              <a:rPr lang="it-IT" smtClean="0"/>
              <a:t>08/07/2020</a:t>
            </a:fld>
            <a:endParaRPr lang="it-IT"/>
          </a:p>
        </p:txBody>
      </p:sp>
      <p:sp>
        <p:nvSpPr>
          <p:cNvPr id="5" name="Segnaposto piè di pagina 4">
            <a:extLst>
              <a:ext uri="{FF2B5EF4-FFF2-40B4-BE49-F238E27FC236}">
                <a16:creationId xmlns:a16="http://schemas.microsoft.com/office/drawing/2014/main" id="{6B6C02E6-7BF1-4D16-B015-C6B9CFA1DB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234F1F2D-AF69-4124-B612-2772EF0FC1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1F41C5-9556-430C-80A8-3119A5B755EB}" type="slidenum">
              <a:rPr lang="it-IT" smtClean="0"/>
              <a:t>‹N›</a:t>
            </a:fld>
            <a:endParaRPr lang="it-IT"/>
          </a:p>
        </p:txBody>
      </p:sp>
    </p:spTree>
    <p:extLst>
      <p:ext uri="{BB962C8B-B14F-4D97-AF65-F5344CB8AC3E}">
        <p14:creationId xmlns:p14="http://schemas.microsoft.com/office/powerpoint/2010/main" val="1598389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C79F358E-5AEA-4416-B852-63C7C35983F9}"/>
              </a:ext>
            </a:extLst>
          </p:cNvPr>
          <p:cNvSpPr>
            <a:spLocks noGrp="1"/>
          </p:cNvSpPr>
          <p:nvPr>
            <p:ph type="title"/>
          </p:nvPr>
        </p:nvSpPr>
        <p:spPr/>
        <p:txBody>
          <a:bodyPr>
            <a:normAutofit fontScale="90000"/>
          </a:bodyPr>
          <a:lstStyle/>
          <a:p>
            <a:pPr algn="ctr"/>
            <a:r>
              <a:rPr lang="it-IT" dirty="0"/>
              <a:t>IL MAGISTERO DELLA CHIESA SULLE MIGRAZIONI</a:t>
            </a:r>
            <a:br>
              <a:rPr lang="it-IT" dirty="0"/>
            </a:br>
            <a:r>
              <a:rPr lang="it-IT" dirty="0"/>
              <a:t>DA LEONE XIII A FRANCESCO</a:t>
            </a:r>
          </a:p>
        </p:txBody>
      </p:sp>
      <p:pic>
        <p:nvPicPr>
          <p:cNvPr id="7" name="Segnaposto contenuto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97328" y="1949337"/>
            <a:ext cx="5181600" cy="3886200"/>
          </a:xfrm>
        </p:spPr>
      </p:pic>
      <p:pic>
        <p:nvPicPr>
          <p:cNvPr id="6" name="Segnaposto contenuto 5"/>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5987141" y="1966842"/>
            <a:ext cx="5872843" cy="3896110"/>
          </a:xfrm>
        </p:spPr>
      </p:pic>
    </p:spTree>
    <p:extLst>
      <p:ext uri="{BB962C8B-B14F-4D97-AF65-F5344CB8AC3E}">
        <p14:creationId xmlns:p14="http://schemas.microsoft.com/office/powerpoint/2010/main" val="1928029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98657"/>
          </a:xfrm>
        </p:spPr>
        <p:txBody>
          <a:bodyPr/>
          <a:lstStyle/>
          <a:p>
            <a:pPr algn="ctr"/>
            <a:r>
              <a:rPr lang="it-IT" dirty="0"/>
              <a:t>SVILUPPI DEL MAGISTERO</a:t>
            </a:r>
          </a:p>
        </p:txBody>
      </p:sp>
      <p:sp>
        <p:nvSpPr>
          <p:cNvPr id="3" name="Segnaposto contenuto 2"/>
          <p:cNvSpPr>
            <a:spLocks noGrp="1"/>
          </p:cNvSpPr>
          <p:nvPr>
            <p:ph idx="1"/>
          </p:nvPr>
        </p:nvSpPr>
        <p:spPr>
          <a:xfrm>
            <a:off x="838200" y="1207790"/>
            <a:ext cx="10515600" cy="5442392"/>
          </a:xfrm>
        </p:spPr>
        <p:txBody>
          <a:bodyPr>
            <a:normAutofit lnSpcReduction="10000"/>
          </a:bodyPr>
          <a:lstStyle/>
          <a:p>
            <a:r>
              <a:rPr lang="it-IT" dirty="0"/>
              <a:t>Da una comprensione del migrante primariamente come credente cattolico a una comprensione del migrante come persona. Todd </a:t>
            </a:r>
            <a:r>
              <a:rPr lang="it-IT" dirty="0" err="1"/>
              <a:t>Scribner</a:t>
            </a:r>
            <a:r>
              <a:rPr lang="it-IT" dirty="0"/>
              <a:t> in un articolo sul magistero dei vescovi statunitensi sulle migrazioni riassume questa evoluzione con la seguente frase: «Non perché sono cattolici, ma perché siamo cattolici» </a:t>
            </a:r>
          </a:p>
          <a:p>
            <a:r>
              <a:rPr lang="it-IT" dirty="0"/>
              <a:t>Da una visione eurocentrica (italiana) a una visione globale della mobilità umana</a:t>
            </a:r>
          </a:p>
          <a:p>
            <a:r>
              <a:rPr lang="it-IT" dirty="0"/>
              <a:t>Da una cura pastorale fondata sul modello clericale/gerarchico ad una pastorale missionaria inclusiva nella quale i laici e gli stessi migranti e rifugiati sono protagonisti (</a:t>
            </a:r>
            <a:r>
              <a:rPr lang="it-IT" i="1" dirty="0"/>
              <a:t>Chiesa e mobilità umana</a:t>
            </a:r>
            <a:r>
              <a:rPr lang="it-IT" dirty="0"/>
              <a:t> 30; EMCC 91)</a:t>
            </a:r>
          </a:p>
          <a:p>
            <a:r>
              <a:rPr lang="it-IT" dirty="0"/>
              <a:t>Dai migranti in generale ad una progressiva e reale comprensione della complessità della mobilità umana: migranti regolari ed irregolari, richiedenti asilo, sfollati, rifugiati, vittime della tratta, marittimi, nomadi… </a:t>
            </a:r>
          </a:p>
          <a:p>
            <a:endParaRPr lang="it-IT" dirty="0"/>
          </a:p>
        </p:txBody>
      </p:sp>
    </p:spTree>
    <p:extLst>
      <p:ext uri="{BB962C8B-B14F-4D97-AF65-F5344CB8AC3E}">
        <p14:creationId xmlns:p14="http://schemas.microsoft.com/office/powerpoint/2010/main" val="1449048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1988" y="66014"/>
            <a:ext cx="10515600" cy="656850"/>
          </a:xfrm>
        </p:spPr>
        <p:txBody>
          <a:bodyPr>
            <a:normAutofit fontScale="90000"/>
          </a:bodyPr>
          <a:lstStyle/>
          <a:p>
            <a:pPr algn="ctr"/>
            <a:r>
              <a:rPr lang="it-IT" dirty="0"/>
              <a:t>SVILUPPI DEL MAGISTERO</a:t>
            </a:r>
          </a:p>
        </p:txBody>
      </p:sp>
      <p:sp>
        <p:nvSpPr>
          <p:cNvPr id="3" name="Segnaposto contenuto 2"/>
          <p:cNvSpPr>
            <a:spLocks noGrp="1"/>
          </p:cNvSpPr>
          <p:nvPr>
            <p:ph idx="1"/>
          </p:nvPr>
        </p:nvSpPr>
        <p:spPr>
          <a:xfrm>
            <a:off x="838200" y="722865"/>
            <a:ext cx="10515600" cy="6069122"/>
          </a:xfrm>
        </p:spPr>
        <p:txBody>
          <a:bodyPr>
            <a:normAutofit fontScale="85000" lnSpcReduction="20000"/>
          </a:bodyPr>
          <a:lstStyle/>
          <a:p>
            <a:r>
              <a:rPr lang="it-IT" dirty="0"/>
              <a:t>Da una cura pastorale «specifica» ad una cura pastorale più ordinaria: «un aspetto elementare è la preparazione dei fedeli alle esperienze della mobilità. Questo è compito della pastorale ordinaria, un aspetto fondamentale di essa, che rientra quindi nei temi della catechesi, della predicazione, della formazione spirituale» (</a:t>
            </a:r>
            <a:r>
              <a:rPr lang="it-IT" i="1" dirty="0"/>
              <a:t>Chiesa e mobilità umana </a:t>
            </a:r>
            <a:r>
              <a:rPr lang="it-IT" dirty="0"/>
              <a:t>21). </a:t>
            </a:r>
          </a:p>
          <a:p>
            <a:r>
              <a:rPr lang="it-IT" dirty="0"/>
              <a:t>Dall’attenzione esclusiva ai migranti cristiani alle migrazioni come opportunità di dialogo ecumenico e interreligioso (EMCC 56-60) </a:t>
            </a:r>
          </a:p>
          <a:p>
            <a:r>
              <a:rPr lang="it-IT" dirty="0"/>
              <a:t>Da un’ottica a volte negativa ad una visione realistica ma anche provvidenziale della mobilità umana attraverso la quale Dio ci interpella e sorprende: «la mobilità umana in quanto tale non può essere ritenuta nemica della fede; e la chiesa si sforza prudentemente di valorizzarne quelle virtualità che la rendono strumento di evangelizzazione» (</a:t>
            </a:r>
            <a:r>
              <a:rPr lang="it-IT" i="1" dirty="0"/>
              <a:t>Chiesa e mobilità umana</a:t>
            </a:r>
            <a:r>
              <a:rPr lang="it-IT" dirty="0"/>
              <a:t> 7)</a:t>
            </a:r>
          </a:p>
          <a:p>
            <a:r>
              <a:rPr lang="it-IT" dirty="0"/>
              <a:t>Da una interpretazione pastorale/canonistica ad una lettura profondamente teologica della mobilità umana come «segno dei tempi»; e come metafora del cammino dei cristiani, della chiesa in cammino e del Dio pellegrino…(</a:t>
            </a:r>
            <a:r>
              <a:rPr lang="it-IT" i="1" dirty="0"/>
              <a:t>Chiesa e mobilità umana</a:t>
            </a:r>
            <a:r>
              <a:rPr lang="it-IT" dirty="0"/>
              <a:t>; EMCC…)</a:t>
            </a:r>
          </a:p>
          <a:p>
            <a:r>
              <a:rPr lang="it-IT" dirty="0"/>
              <a:t>Dai migranti e rifugiati a «non si tratta solo di migranti…si tratta della nostra umanità…si tratta di non escludere nessuno…»</a:t>
            </a:r>
          </a:p>
          <a:p>
            <a:r>
              <a:rPr lang="it-IT" dirty="0"/>
              <a:t>Accogliere – proteggere – promuovere </a:t>
            </a:r>
            <a:r>
              <a:rPr lang="it-IT"/>
              <a:t>– integrare</a:t>
            </a:r>
            <a:endParaRPr lang="it-IT" dirty="0"/>
          </a:p>
          <a:p>
            <a:endParaRPr lang="it-IT" dirty="0"/>
          </a:p>
        </p:txBody>
      </p:sp>
    </p:spTree>
    <p:extLst>
      <p:ext uri="{BB962C8B-B14F-4D97-AF65-F5344CB8AC3E}">
        <p14:creationId xmlns:p14="http://schemas.microsoft.com/office/powerpoint/2010/main" val="1479617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714AC3F-874B-45AB-B8AF-2E7E11DFB364}"/>
              </a:ext>
            </a:extLst>
          </p:cNvPr>
          <p:cNvSpPr>
            <a:spLocks noGrp="1"/>
          </p:cNvSpPr>
          <p:nvPr>
            <p:ph type="title"/>
          </p:nvPr>
        </p:nvSpPr>
        <p:spPr>
          <a:xfrm>
            <a:off x="838200" y="66846"/>
            <a:ext cx="10515600" cy="676410"/>
          </a:xfrm>
        </p:spPr>
        <p:txBody>
          <a:bodyPr>
            <a:normAutofit fontScale="90000"/>
          </a:bodyPr>
          <a:lstStyle/>
          <a:p>
            <a:pPr algn="ctr"/>
            <a:r>
              <a:rPr lang="it-IT" dirty="0"/>
              <a:t>QUESTIONI DA AFFRONTARE</a:t>
            </a:r>
          </a:p>
        </p:txBody>
      </p:sp>
      <p:sp>
        <p:nvSpPr>
          <p:cNvPr id="3" name="Segnaposto contenuto 2">
            <a:extLst>
              <a:ext uri="{FF2B5EF4-FFF2-40B4-BE49-F238E27FC236}">
                <a16:creationId xmlns:a16="http://schemas.microsoft.com/office/drawing/2014/main" id="{468CDAF8-304D-4BC6-AC6A-558BE37DC48F}"/>
              </a:ext>
            </a:extLst>
          </p:cNvPr>
          <p:cNvSpPr>
            <a:spLocks noGrp="1"/>
          </p:cNvSpPr>
          <p:nvPr>
            <p:ph idx="1"/>
          </p:nvPr>
        </p:nvSpPr>
        <p:spPr>
          <a:xfrm>
            <a:off x="838200" y="743256"/>
            <a:ext cx="10515600" cy="5965604"/>
          </a:xfrm>
        </p:spPr>
        <p:txBody>
          <a:bodyPr>
            <a:normAutofit fontScale="85000" lnSpcReduction="20000"/>
          </a:bodyPr>
          <a:lstStyle/>
          <a:p>
            <a:r>
              <a:rPr lang="it-IT" dirty="0"/>
              <a:t>Lo studio, la conoscenza, la comunicazione e la recezione di questo magistero così importante, necessario ed attuale oggi e allo stesso tempo così sconosciuto. Un magistero la cui conoscenza, come dice </a:t>
            </a:r>
            <a:r>
              <a:rPr lang="it-IT" i="1" dirty="0"/>
              <a:t>Chiesa e mobilità umana</a:t>
            </a:r>
            <a:r>
              <a:rPr lang="it-IT" dirty="0"/>
              <a:t> 21, rientra tra i compiti della pastorale ordinaria: catechesi, predicazione, formazione…</a:t>
            </a:r>
          </a:p>
          <a:p>
            <a:r>
              <a:rPr lang="it-IT" dirty="0"/>
              <a:t>Tutto questo in un contesto di straordinaria testimonianza, ma anche di chiara divisione, paura e ostilità non solo nella società, ma all’interno della stessa chiesa: Steve </a:t>
            </a:r>
            <a:r>
              <a:rPr lang="it-IT" dirty="0" err="1"/>
              <a:t>Bannon</a:t>
            </a:r>
            <a:r>
              <a:rPr lang="it-IT" dirty="0"/>
              <a:t> afferma che la posizione dei vescovi statunitensi sui migranti e rifugiati non è questione di dottrina, ma di sovranità e quindi la loro è semplicemente un’opinione tra le altre che difatti non comporta un impegno/obbligo da parte dei cattolici</a:t>
            </a:r>
          </a:p>
          <a:p>
            <a:r>
              <a:rPr lang="it-IT" dirty="0"/>
              <a:t>«Spesso si sente dire che, di fronte al relativismo e ai limiti del mondo attuale, sarebbe un tema marginale, per esempio, la situazione dei migranti. Alcuni cattolici affermano che è un tema secondario rispetto ai temi “seri” della bioetica. Che dica cose simili un politico preoccupato per i suoi successi si può comprendere, ma non un cristiano, a cui si addice solo l’atteggiamento di mettersi nei panni di quel fratello che rischia la vita per dare un futuro ai suoi figli. Possiamo riconoscere che è precisamente quello che ci chiede Gesù quando ci dice che accogliamo Lui stesso in ogni forestiero (</a:t>
            </a:r>
            <a:r>
              <a:rPr lang="it-IT" dirty="0" err="1"/>
              <a:t>cfr</a:t>
            </a:r>
            <a:r>
              <a:rPr lang="it-IT" dirty="0"/>
              <a:t> </a:t>
            </a:r>
            <a:r>
              <a:rPr lang="it-IT" i="1" dirty="0"/>
              <a:t>Mt</a:t>
            </a:r>
            <a:r>
              <a:rPr lang="it-IT" dirty="0"/>
              <a:t> 25,35)?» (</a:t>
            </a:r>
            <a:r>
              <a:rPr lang="it-IT" i="1" dirty="0" err="1"/>
              <a:t>Gaudete</a:t>
            </a:r>
            <a:r>
              <a:rPr lang="it-IT" i="1" dirty="0"/>
              <a:t> et </a:t>
            </a:r>
            <a:r>
              <a:rPr lang="it-IT" i="1" dirty="0" err="1"/>
              <a:t>exsultate</a:t>
            </a:r>
            <a:r>
              <a:rPr lang="it-IT" dirty="0"/>
              <a:t> 102)</a:t>
            </a:r>
          </a:p>
          <a:p>
            <a:r>
              <a:rPr lang="it-IT" dirty="0"/>
              <a:t>E in tempi di </a:t>
            </a:r>
            <a:r>
              <a:rPr lang="it-IT" dirty="0" err="1"/>
              <a:t>Covid</a:t>
            </a:r>
            <a:r>
              <a:rPr lang="it-IT" dirty="0"/>
              <a:t> 19?</a:t>
            </a:r>
          </a:p>
          <a:p>
            <a:endParaRPr lang="it-IT" dirty="0"/>
          </a:p>
        </p:txBody>
      </p:sp>
    </p:spTree>
    <p:extLst>
      <p:ext uri="{BB962C8B-B14F-4D97-AF65-F5344CB8AC3E}">
        <p14:creationId xmlns:p14="http://schemas.microsoft.com/office/powerpoint/2010/main" val="2607279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664346-3BC9-4C01-9886-31E80418AD16}"/>
              </a:ext>
            </a:extLst>
          </p:cNvPr>
          <p:cNvSpPr>
            <a:spLocks noGrp="1"/>
          </p:cNvSpPr>
          <p:nvPr>
            <p:ph type="title"/>
          </p:nvPr>
        </p:nvSpPr>
        <p:spPr>
          <a:xfrm>
            <a:off x="838200" y="365125"/>
            <a:ext cx="10515600" cy="730199"/>
          </a:xfrm>
        </p:spPr>
        <p:txBody>
          <a:bodyPr/>
          <a:lstStyle/>
          <a:p>
            <a:pPr algn="ctr"/>
            <a:r>
              <a:rPr lang="it-IT" dirty="0"/>
              <a:t>BIBLIOGRAFIA</a:t>
            </a:r>
          </a:p>
        </p:txBody>
      </p:sp>
      <p:sp>
        <p:nvSpPr>
          <p:cNvPr id="3" name="Segnaposto contenuto 2">
            <a:extLst>
              <a:ext uri="{FF2B5EF4-FFF2-40B4-BE49-F238E27FC236}">
                <a16:creationId xmlns:a16="http://schemas.microsoft.com/office/drawing/2014/main" id="{1E7BB3ED-F082-481C-8DD1-BB30B4B06710}"/>
              </a:ext>
            </a:extLst>
          </p:cNvPr>
          <p:cNvSpPr>
            <a:spLocks noGrp="1"/>
          </p:cNvSpPr>
          <p:nvPr>
            <p:ph idx="1"/>
          </p:nvPr>
        </p:nvSpPr>
        <p:spPr>
          <a:xfrm>
            <a:off x="838200" y="1256689"/>
            <a:ext cx="10515600" cy="5305476"/>
          </a:xfrm>
        </p:spPr>
        <p:txBody>
          <a:bodyPr>
            <a:normAutofit fontScale="92500"/>
          </a:bodyPr>
          <a:lstStyle/>
          <a:p>
            <a:r>
              <a:rPr lang="it-IT" cap="small" dirty="0"/>
              <a:t>Baggio</a:t>
            </a:r>
            <a:r>
              <a:rPr lang="it-IT" dirty="0"/>
              <a:t> F., </a:t>
            </a:r>
            <a:r>
              <a:rPr lang="it-IT" i="1" dirty="0"/>
              <a:t>Accogliere Cristo nei rifugiati</a:t>
            </a:r>
            <a:r>
              <a:rPr lang="it-IT" dirty="0"/>
              <a:t>, “</a:t>
            </a:r>
            <a:r>
              <a:rPr lang="it-IT" dirty="0" err="1"/>
              <a:t>Revista</a:t>
            </a:r>
            <a:r>
              <a:rPr lang="it-IT" dirty="0"/>
              <a:t> </a:t>
            </a:r>
            <a:r>
              <a:rPr lang="it-IT" dirty="0" err="1"/>
              <a:t>Interdisciplinar</a:t>
            </a:r>
            <a:r>
              <a:rPr lang="it-IT" dirty="0"/>
              <a:t> de </a:t>
            </a:r>
            <a:r>
              <a:rPr lang="it-IT" dirty="0" err="1"/>
              <a:t>Mobilidade</a:t>
            </a:r>
            <a:r>
              <a:rPr lang="it-IT" dirty="0"/>
              <a:t> Humana” XII (2014), 43, 189-210 (online)</a:t>
            </a:r>
          </a:p>
          <a:p>
            <a:r>
              <a:rPr lang="it-IT" cap="small" dirty="0"/>
              <a:t>Battistella G</a:t>
            </a:r>
            <a:r>
              <a:rPr lang="it-IT" dirty="0"/>
              <a:t>. ed., </a:t>
            </a:r>
            <a:r>
              <a:rPr lang="it-IT" i="1" dirty="0"/>
              <a:t>Migrazioni. Dizionario socio-pastorale</a:t>
            </a:r>
            <a:r>
              <a:rPr lang="it-IT" dirty="0"/>
              <a:t>, San Paolo, Cinisello Balsamo 2010.</a:t>
            </a:r>
          </a:p>
          <a:p>
            <a:r>
              <a:rPr lang="it-IT" cap="small" dirty="0"/>
              <a:t>Conferenza Episcopale Italiana. Commissione Episcopale per le Migrazioni</a:t>
            </a:r>
            <a:r>
              <a:rPr lang="it-IT" dirty="0"/>
              <a:t>, </a:t>
            </a:r>
            <a:r>
              <a:rPr lang="it-IT" i="1" dirty="0"/>
              <a:t>Comunità accoglienti. Uscire dalla paura</a:t>
            </a:r>
            <a:r>
              <a:rPr lang="it-IT" dirty="0"/>
              <a:t>, EDB, Bologna 2018 (online)</a:t>
            </a:r>
          </a:p>
          <a:p>
            <a:r>
              <a:rPr lang="it-IT" cap="small" dirty="0"/>
              <a:t>De Paolis </a:t>
            </a:r>
            <a:r>
              <a:rPr lang="it-IT" dirty="0"/>
              <a:t>V. (a cura di </a:t>
            </a:r>
            <a:r>
              <a:rPr lang="it-IT" cap="small" dirty="0" err="1"/>
              <a:t>Sabbarese</a:t>
            </a:r>
            <a:r>
              <a:rPr lang="it-IT" dirty="0"/>
              <a:t> L.), </a:t>
            </a:r>
            <a:r>
              <a:rPr lang="it-IT" i="1" dirty="0"/>
              <a:t>Chiesa e migrazioni</a:t>
            </a:r>
            <a:r>
              <a:rPr lang="it-IT" dirty="0"/>
              <a:t>, </a:t>
            </a:r>
            <a:r>
              <a:rPr lang="it-IT" dirty="0" err="1"/>
              <a:t>Urbaniana</a:t>
            </a:r>
            <a:r>
              <a:rPr lang="it-IT" dirty="0"/>
              <a:t> </a:t>
            </a:r>
            <a:r>
              <a:rPr lang="it-IT" dirty="0" err="1"/>
              <a:t>University</a:t>
            </a:r>
            <a:r>
              <a:rPr lang="it-IT" dirty="0"/>
              <a:t> Press, Città del Vaticano 2005.</a:t>
            </a:r>
          </a:p>
          <a:p>
            <a:r>
              <a:rPr lang="it-IT" cap="small" dirty="0" err="1"/>
              <a:t>Sanfilippo</a:t>
            </a:r>
            <a:r>
              <a:rPr lang="it-IT" dirty="0"/>
              <a:t> M., </a:t>
            </a:r>
            <a:r>
              <a:rPr lang="it-IT" i="1" dirty="0"/>
              <a:t>L’emigrazione nei documenti pontifici</a:t>
            </a:r>
            <a:r>
              <a:rPr lang="it-IT" dirty="0"/>
              <a:t>, Tau Editrice, Todi 2018</a:t>
            </a:r>
          </a:p>
          <a:p>
            <a:r>
              <a:rPr lang="it-IT" dirty="0"/>
              <a:t> </a:t>
            </a:r>
            <a:r>
              <a:rPr lang="it-IT" cap="small" dirty="0"/>
              <a:t>Tassello G</a:t>
            </a:r>
            <a:r>
              <a:rPr lang="it-IT" dirty="0"/>
              <a:t>. ed., </a:t>
            </a:r>
            <a:r>
              <a:rPr lang="it-IT" i="1" dirty="0" err="1"/>
              <a:t>Enchiridion</a:t>
            </a:r>
            <a:r>
              <a:rPr lang="it-IT" i="1" dirty="0"/>
              <a:t> della chiesa per le migrazioni. Documenti magisteriali ed ecumenici sulla pastorale della mobilità umana (1887-2000</a:t>
            </a:r>
            <a:r>
              <a:rPr lang="it-IT" dirty="0"/>
              <a:t>), EDB – Fondazione Migrantes, Bologna 2001.</a:t>
            </a:r>
          </a:p>
        </p:txBody>
      </p:sp>
    </p:spTree>
    <p:extLst>
      <p:ext uri="{BB962C8B-B14F-4D97-AF65-F5344CB8AC3E}">
        <p14:creationId xmlns:p14="http://schemas.microsoft.com/office/powerpoint/2010/main" val="121822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889D595D-26A5-4A52-8BE0-82D2CBBF29A0}"/>
              </a:ext>
            </a:extLst>
          </p:cNvPr>
          <p:cNvSpPr>
            <a:spLocks noGrp="1"/>
          </p:cNvSpPr>
          <p:nvPr>
            <p:ph type="title"/>
          </p:nvPr>
        </p:nvSpPr>
        <p:spPr>
          <a:xfrm>
            <a:off x="838200" y="365125"/>
            <a:ext cx="10515600" cy="779097"/>
          </a:xfrm>
        </p:spPr>
        <p:txBody>
          <a:bodyPr/>
          <a:lstStyle/>
          <a:p>
            <a:pPr algn="ctr"/>
            <a:r>
              <a:rPr lang="it-IT" dirty="0"/>
              <a:t>SCHEMA</a:t>
            </a:r>
          </a:p>
        </p:txBody>
      </p:sp>
      <p:sp>
        <p:nvSpPr>
          <p:cNvPr id="5" name="Segnaposto contenuto 4">
            <a:extLst>
              <a:ext uri="{FF2B5EF4-FFF2-40B4-BE49-F238E27FC236}">
                <a16:creationId xmlns:a16="http://schemas.microsoft.com/office/drawing/2014/main" id="{C2E6052A-05EC-4FDA-B3B6-9330FB7E8A89}"/>
              </a:ext>
            </a:extLst>
          </p:cNvPr>
          <p:cNvSpPr>
            <a:spLocks noGrp="1"/>
          </p:cNvSpPr>
          <p:nvPr>
            <p:ph idx="1"/>
          </p:nvPr>
        </p:nvSpPr>
        <p:spPr>
          <a:xfrm>
            <a:off x="838200" y="1378935"/>
            <a:ext cx="10515600" cy="5113940"/>
          </a:xfrm>
        </p:spPr>
        <p:txBody>
          <a:bodyPr/>
          <a:lstStyle/>
          <a:p>
            <a:r>
              <a:rPr lang="it-IT" sz="3200" dirty="0"/>
              <a:t>Introduzione</a:t>
            </a:r>
          </a:p>
          <a:p>
            <a:r>
              <a:rPr lang="it-IT" sz="3200" dirty="0"/>
              <a:t>Documenti</a:t>
            </a:r>
          </a:p>
          <a:p>
            <a:r>
              <a:rPr lang="it-IT" sz="3200" dirty="0"/>
              <a:t>Temi</a:t>
            </a:r>
          </a:p>
          <a:p>
            <a:r>
              <a:rPr lang="it-IT" sz="3200" dirty="0"/>
              <a:t>Sviluppi del magistero</a:t>
            </a:r>
          </a:p>
          <a:p>
            <a:r>
              <a:rPr lang="it-IT" sz="3200" dirty="0"/>
              <a:t>Questioni da affrontare</a:t>
            </a:r>
          </a:p>
          <a:p>
            <a:r>
              <a:rPr lang="it-IT" sz="3200" dirty="0"/>
              <a:t>Bibliografia</a:t>
            </a:r>
          </a:p>
          <a:p>
            <a:endParaRPr lang="it-IT" dirty="0"/>
          </a:p>
        </p:txBody>
      </p:sp>
    </p:spTree>
    <p:extLst>
      <p:ext uri="{BB962C8B-B14F-4D97-AF65-F5344CB8AC3E}">
        <p14:creationId xmlns:p14="http://schemas.microsoft.com/office/powerpoint/2010/main" val="2770288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400364-C8E8-44C3-A021-0139DF7824F4}"/>
              </a:ext>
            </a:extLst>
          </p:cNvPr>
          <p:cNvSpPr>
            <a:spLocks noGrp="1"/>
          </p:cNvSpPr>
          <p:nvPr>
            <p:ph type="title"/>
          </p:nvPr>
        </p:nvSpPr>
        <p:spPr>
          <a:xfrm>
            <a:off x="838200" y="365125"/>
            <a:ext cx="10515600" cy="603063"/>
          </a:xfrm>
        </p:spPr>
        <p:txBody>
          <a:bodyPr>
            <a:normAutofit fontScale="90000"/>
          </a:bodyPr>
          <a:lstStyle/>
          <a:p>
            <a:pPr algn="ctr"/>
            <a:r>
              <a:rPr lang="it-IT" dirty="0"/>
              <a:t>INTRODUZIONE</a:t>
            </a:r>
          </a:p>
        </p:txBody>
      </p:sp>
      <p:sp>
        <p:nvSpPr>
          <p:cNvPr id="3" name="Segnaposto contenuto 2">
            <a:extLst>
              <a:ext uri="{FF2B5EF4-FFF2-40B4-BE49-F238E27FC236}">
                <a16:creationId xmlns:a16="http://schemas.microsoft.com/office/drawing/2014/main" id="{68883F4F-76FA-4C9D-8D4F-55C2B050608E}"/>
              </a:ext>
            </a:extLst>
          </p:cNvPr>
          <p:cNvSpPr>
            <a:spLocks noGrp="1"/>
          </p:cNvSpPr>
          <p:nvPr>
            <p:ph idx="1"/>
          </p:nvPr>
        </p:nvSpPr>
        <p:spPr>
          <a:xfrm>
            <a:off x="838200" y="1061094"/>
            <a:ext cx="10515600" cy="5716223"/>
          </a:xfrm>
        </p:spPr>
        <p:txBody>
          <a:bodyPr>
            <a:normAutofit fontScale="85000" lnSpcReduction="20000"/>
          </a:bodyPr>
          <a:lstStyle/>
          <a:p>
            <a:r>
              <a:rPr lang="it-IT" dirty="0"/>
              <a:t>Si viene da un periodo in cui la paura dei migranti e dei rifugiati e il conseguente clima di ostilità e divisione sia nella società che nella stessa chiesa ha dominato. Nel 2019 citavo un sondaggio condotto dal Pew </a:t>
            </a:r>
            <a:r>
              <a:rPr lang="it-IT" dirty="0" err="1"/>
              <a:t>Research</a:t>
            </a:r>
            <a:r>
              <a:rPr lang="it-IT" dirty="0"/>
              <a:t> Center nel 2018 intitolato </a:t>
            </a:r>
            <a:r>
              <a:rPr lang="it-IT" i="1" dirty="0" err="1"/>
              <a:t>Being</a:t>
            </a:r>
            <a:r>
              <a:rPr lang="it-IT" i="1" dirty="0"/>
              <a:t> </a:t>
            </a:r>
            <a:r>
              <a:rPr lang="it-IT" i="1" dirty="0" err="1"/>
              <a:t>christian</a:t>
            </a:r>
            <a:r>
              <a:rPr lang="it-IT" i="1" dirty="0"/>
              <a:t> in Western Europe</a:t>
            </a:r>
            <a:r>
              <a:rPr lang="it-IT" dirty="0"/>
              <a:t> ha rilevato che i cristiani praticanti e non praticanti sono più predisposti delle persone senza affiliazione religiosa ad avere un’opinione negativa sui migranti e i musulmani</a:t>
            </a:r>
          </a:p>
          <a:p>
            <a:r>
              <a:rPr lang="it-IT" dirty="0"/>
              <a:t>Il </a:t>
            </a:r>
            <a:r>
              <a:rPr lang="it-IT" dirty="0" err="1"/>
              <a:t>Covid</a:t>
            </a:r>
            <a:r>
              <a:rPr lang="it-IT" dirty="0"/>
              <a:t> 19 ha cambiato la narrativa dominante: una paura più grande e più reale ci ha colpito e sta dimostrando che i migranti e i rifugiati non sono la «piaga» più pericolosa. Anzi sono tra i «lavoratori essenziali» (sanità, agricoltura, edilizia, cura delle persone…) che durante la quarantena hanno tenuto in piedi le nostre società rischiando la vita…ma ce ne siamo accorti? Credo che la tentazione di ridurre queste persone a capri espiatori rimane latente, sempre in agguato…</a:t>
            </a:r>
          </a:p>
          <a:p>
            <a:r>
              <a:rPr lang="it-IT" dirty="0"/>
              <a:t>Allo stesso tempo tanti migranti e rifugiati hanno perso il lavoro e non riescono ad aiutare le proprie famiglie nei paesi di origine; altri sono bloccati in campi ai confini dell’Europa o in terra di nessuno (Libia)…</a:t>
            </a:r>
          </a:p>
          <a:p>
            <a:r>
              <a:rPr lang="it-IT" i="1" dirty="0"/>
              <a:t>I </a:t>
            </a:r>
            <a:r>
              <a:rPr lang="it-IT" i="1" dirty="0" err="1"/>
              <a:t>can’t</a:t>
            </a:r>
            <a:r>
              <a:rPr lang="it-IT" i="1" dirty="0"/>
              <a:t> </a:t>
            </a:r>
            <a:r>
              <a:rPr lang="it-IT" i="1" dirty="0" err="1"/>
              <a:t>breathe</a:t>
            </a:r>
            <a:r>
              <a:rPr lang="it-IT" dirty="0"/>
              <a:t>…la questione del razzismo salita alla ribalta dopo l’omicidio di George Floyd negli USA il 25 maggio 2020…anche se spesso la evitiamo è una questione reale anche per noi…non dimentichiamo che nel 1938 in Italia si promulgarono leggi razziali. La relazione con il </a:t>
            </a:r>
            <a:r>
              <a:rPr lang="it-IT" dirty="0" err="1"/>
              <a:t>Covid</a:t>
            </a:r>
            <a:r>
              <a:rPr lang="it-IT" dirty="0"/>
              <a:t> che si trasmette con il respiro e leva il respiro…</a:t>
            </a:r>
            <a:endParaRPr lang="it-IT" i="1" dirty="0"/>
          </a:p>
          <a:p>
            <a:endParaRPr lang="it-IT" dirty="0"/>
          </a:p>
          <a:p>
            <a:pPr marL="0" indent="0">
              <a:buNone/>
            </a:pPr>
            <a:endParaRPr lang="it-IT" dirty="0"/>
          </a:p>
        </p:txBody>
      </p:sp>
    </p:spTree>
    <p:extLst>
      <p:ext uri="{BB962C8B-B14F-4D97-AF65-F5344CB8AC3E}">
        <p14:creationId xmlns:p14="http://schemas.microsoft.com/office/powerpoint/2010/main" val="8727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6F9AC0-653A-4032-A76C-CA5E0598BBCA}"/>
              </a:ext>
            </a:extLst>
          </p:cNvPr>
          <p:cNvSpPr>
            <a:spLocks noGrp="1"/>
          </p:cNvSpPr>
          <p:nvPr>
            <p:ph type="title"/>
          </p:nvPr>
        </p:nvSpPr>
        <p:spPr>
          <a:xfrm>
            <a:off x="838200" y="169532"/>
            <a:ext cx="10515600" cy="491650"/>
          </a:xfrm>
        </p:spPr>
        <p:txBody>
          <a:bodyPr>
            <a:normAutofit fontScale="90000"/>
          </a:bodyPr>
          <a:lstStyle/>
          <a:p>
            <a:pPr algn="ctr"/>
            <a:r>
              <a:rPr lang="it-IT" dirty="0"/>
              <a:t>DOCUMENTI</a:t>
            </a:r>
          </a:p>
        </p:txBody>
      </p:sp>
      <p:sp>
        <p:nvSpPr>
          <p:cNvPr id="3" name="Segnaposto contenuto 2">
            <a:extLst>
              <a:ext uri="{FF2B5EF4-FFF2-40B4-BE49-F238E27FC236}">
                <a16:creationId xmlns:a16="http://schemas.microsoft.com/office/drawing/2014/main" id="{28AD5850-399F-4E0B-B719-D92DBAAC21A9}"/>
              </a:ext>
            </a:extLst>
          </p:cNvPr>
          <p:cNvSpPr>
            <a:spLocks noGrp="1"/>
          </p:cNvSpPr>
          <p:nvPr>
            <p:ph idx="1"/>
          </p:nvPr>
        </p:nvSpPr>
        <p:spPr>
          <a:xfrm>
            <a:off x="838200" y="769034"/>
            <a:ext cx="10515600" cy="5997526"/>
          </a:xfrm>
        </p:spPr>
        <p:txBody>
          <a:bodyPr>
            <a:normAutofit fontScale="85000" lnSpcReduction="20000"/>
          </a:bodyPr>
          <a:lstStyle/>
          <a:p>
            <a:r>
              <a:rPr lang="it-IT" dirty="0"/>
              <a:t>Leone XIII, </a:t>
            </a:r>
            <a:r>
              <a:rPr lang="it-IT" i="1" dirty="0" err="1"/>
              <a:t>Quam</a:t>
            </a:r>
            <a:r>
              <a:rPr lang="it-IT" i="1" dirty="0"/>
              <a:t> </a:t>
            </a:r>
            <a:r>
              <a:rPr lang="it-IT" i="1" dirty="0" err="1"/>
              <a:t>aerumnosa</a:t>
            </a:r>
            <a:r>
              <a:rPr lang="it-IT" dirty="0"/>
              <a:t>, Lettera ai vescovi statunitensi 1888</a:t>
            </a:r>
          </a:p>
          <a:p>
            <a:r>
              <a:rPr lang="it-IT" dirty="0"/>
              <a:t>Pio XII, </a:t>
            </a:r>
            <a:r>
              <a:rPr lang="it-IT" i="1" dirty="0" err="1"/>
              <a:t>Exsul</a:t>
            </a:r>
            <a:r>
              <a:rPr lang="it-IT" i="1" dirty="0"/>
              <a:t> </a:t>
            </a:r>
            <a:r>
              <a:rPr lang="it-IT" i="1" dirty="0" err="1"/>
              <a:t>familia</a:t>
            </a:r>
            <a:r>
              <a:rPr lang="it-IT" i="1" dirty="0"/>
              <a:t> </a:t>
            </a:r>
            <a:r>
              <a:rPr lang="it-IT" i="1" dirty="0" err="1"/>
              <a:t>nazarethana</a:t>
            </a:r>
            <a:r>
              <a:rPr lang="it-IT" dirty="0"/>
              <a:t>, Costituzione apostolica 1952</a:t>
            </a:r>
          </a:p>
          <a:p>
            <a:r>
              <a:rPr lang="it-IT" dirty="0"/>
              <a:t>Congregazione per i vescovi, </a:t>
            </a:r>
            <a:r>
              <a:rPr lang="it-IT" i="1" dirty="0"/>
              <a:t>Nemo est (De pastorali </a:t>
            </a:r>
            <a:r>
              <a:rPr lang="it-IT" i="1" dirty="0" err="1"/>
              <a:t>migratorum</a:t>
            </a:r>
            <a:r>
              <a:rPr lang="it-IT" i="1" dirty="0"/>
              <a:t> cura)</a:t>
            </a:r>
            <a:r>
              <a:rPr lang="it-IT" dirty="0"/>
              <a:t>, Istruzione 1969, introdotta dal </a:t>
            </a:r>
            <a:r>
              <a:rPr lang="it-IT" i="1" dirty="0" err="1"/>
              <a:t>motu</a:t>
            </a:r>
            <a:r>
              <a:rPr lang="it-IT" i="1" dirty="0"/>
              <a:t> proprio</a:t>
            </a:r>
            <a:r>
              <a:rPr lang="it-IT" dirty="0"/>
              <a:t> di Paolo VI </a:t>
            </a:r>
            <a:r>
              <a:rPr lang="it-IT" i="1" dirty="0" err="1"/>
              <a:t>Pastoralis</a:t>
            </a:r>
            <a:r>
              <a:rPr lang="it-IT" i="1" dirty="0"/>
              <a:t> </a:t>
            </a:r>
            <a:r>
              <a:rPr lang="it-IT" i="1" dirty="0" err="1"/>
              <a:t>migratorum</a:t>
            </a:r>
            <a:r>
              <a:rPr lang="it-IT" i="1" dirty="0"/>
              <a:t> cura</a:t>
            </a:r>
            <a:r>
              <a:rPr lang="it-IT" dirty="0"/>
              <a:t> (1969)</a:t>
            </a:r>
            <a:endParaRPr lang="it-IT" i="1" dirty="0"/>
          </a:p>
          <a:p>
            <a:r>
              <a:rPr lang="it-IT" dirty="0"/>
              <a:t>Pontificia commissione per la pastorale delle migrazioni e del turismo,  </a:t>
            </a:r>
            <a:r>
              <a:rPr lang="it-IT" i="1" dirty="0"/>
              <a:t>Chiesa e mobilità umana</a:t>
            </a:r>
            <a:r>
              <a:rPr lang="it-IT" dirty="0"/>
              <a:t>, Lettera circolare alle Conferenze episcopali 1978</a:t>
            </a:r>
          </a:p>
          <a:p>
            <a:r>
              <a:rPr lang="it-IT" dirty="0"/>
              <a:t>Pontificio consiglio della pastorale per i migranti e gli itineranti – Pontificio consiglio «</a:t>
            </a:r>
            <a:r>
              <a:rPr lang="it-IT" dirty="0" err="1"/>
              <a:t>Cor</a:t>
            </a:r>
            <a:r>
              <a:rPr lang="it-IT" dirty="0"/>
              <a:t> unum», </a:t>
            </a:r>
            <a:r>
              <a:rPr lang="it-IT" i="1" dirty="0"/>
              <a:t>Rifugiati: una sfida alla solidarietà </a:t>
            </a:r>
            <a:r>
              <a:rPr lang="it-IT" dirty="0"/>
              <a:t>1992 (online)</a:t>
            </a:r>
          </a:p>
          <a:p>
            <a:r>
              <a:rPr lang="it-IT" dirty="0"/>
              <a:t>Pontificio consiglio della pastorale per i migranti e gli itineranti, </a:t>
            </a:r>
            <a:r>
              <a:rPr lang="it-IT" i="1" dirty="0"/>
              <a:t>Erga </a:t>
            </a:r>
            <a:r>
              <a:rPr lang="it-IT" i="1" dirty="0" err="1"/>
              <a:t>migrantes</a:t>
            </a:r>
            <a:r>
              <a:rPr lang="it-IT" i="1" dirty="0"/>
              <a:t> </a:t>
            </a:r>
            <a:r>
              <a:rPr lang="it-IT" i="1" dirty="0" err="1"/>
              <a:t>caritas</a:t>
            </a:r>
            <a:r>
              <a:rPr lang="it-IT" i="1" dirty="0"/>
              <a:t> </a:t>
            </a:r>
            <a:r>
              <a:rPr lang="it-IT" i="1" dirty="0" err="1"/>
              <a:t>Christi</a:t>
            </a:r>
            <a:r>
              <a:rPr lang="it-IT" dirty="0"/>
              <a:t>, Istruzione 2004 (online)</a:t>
            </a:r>
          </a:p>
          <a:p>
            <a:r>
              <a:rPr lang="it-IT" dirty="0"/>
              <a:t>Pontificio consiglio della pastorale per i migranti e gli itineranti – Pontificio consiglio «</a:t>
            </a:r>
            <a:r>
              <a:rPr lang="it-IT" dirty="0" err="1"/>
              <a:t>Cor</a:t>
            </a:r>
            <a:r>
              <a:rPr lang="it-IT" dirty="0"/>
              <a:t> Unum», </a:t>
            </a:r>
            <a:r>
              <a:rPr lang="it-IT" i="1" dirty="0"/>
              <a:t>Accogliere Cristo nei rifugiati e nelle persone forzatamente sradicate </a:t>
            </a:r>
            <a:r>
              <a:rPr lang="it-IT" dirty="0"/>
              <a:t>2013 (online)</a:t>
            </a:r>
          </a:p>
          <a:p>
            <a:r>
              <a:rPr lang="it-IT" dirty="0"/>
              <a:t>Sezione Migranti e Rifugiati (Dicastero per il servizio dello sviluppo umano integrale), </a:t>
            </a:r>
            <a:r>
              <a:rPr lang="it-IT" i="1" dirty="0"/>
              <a:t>Orientamenti pastorali sulla tratta di persone</a:t>
            </a:r>
            <a:r>
              <a:rPr lang="it-IT" dirty="0"/>
              <a:t>, 2019 (online)</a:t>
            </a:r>
          </a:p>
          <a:p>
            <a:r>
              <a:rPr lang="it-IT" dirty="0"/>
              <a:t>Sezione Migranti e Rifugiati, </a:t>
            </a:r>
            <a:r>
              <a:rPr lang="it-IT" i="1" dirty="0"/>
              <a:t>Orientamenti pastorali sugli sfollati interni</a:t>
            </a:r>
            <a:r>
              <a:rPr lang="it-IT" dirty="0"/>
              <a:t>, 2020 (online)</a:t>
            </a:r>
          </a:p>
          <a:p>
            <a:endParaRPr lang="it-IT" dirty="0"/>
          </a:p>
          <a:p>
            <a:endParaRPr lang="it-IT" dirty="0"/>
          </a:p>
        </p:txBody>
      </p:sp>
    </p:spTree>
    <p:extLst>
      <p:ext uri="{BB962C8B-B14F-4D97-AF65-F5344CB8AC3E}">
        <p14:creationId xmlns:p14="http://schemas.microsoft.com/office/powerpoint/2010/main" val="2402900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80192D-7EA5-49BC-98CC-B3EA3754DF82}"/>
              </a:ext>
            </a:extLst>
          </p:cNvPr>
          <p:cNvSpPr>
            <a:spLocks noGrp="1"/>
          </p:cNvSpPr>
          <p:nvPr>
            <p:ph type="title"/>
          </p:nvPr>
        </p:nvSpPr>
        <p:spPr>
          <a:xfrm>
            <a:off x="838200" y="81515"/>
            <a:ext cx="10515600" cy="730199"/>
          </a:xfrm>
        </p:spPr>
        <p:txBody>
          <a:bodyPr/>
          <a:lstStyle/>
          <a:p>
            <a:pPr algn="ctr"/>
            <a:r>
              <a:rPr lang="it-IT" dirty="0"/>
              <a:t>DOCUMENTI</a:t>
            </a:r>
          </a:p>
        </p:txBody>
      </p:sp>
      <p:sp>
        <p:nvSpPr>
          <p:cNvPr id="3" name="Segnaposto contenuto 2">
            <a:extLst>
              <a:ext uri="{FF2B5EF4-FFF2-40B4-BE49-F238E27FC236}">
                <a16:creationId xmlns:a16="http://schemas.microsoft.com/office/drawing/2014/main" id="{C0158168-0590-4D19-9322-35C5446C4631}"/>
              </a:ext>
            </a:extLst>
          </p:cNvPr>
          <p:cNvSpPr>
            <a:spLocks noGrp="1"/>
          </p:cNvSpPr>
          <p:nvPr>
            <p:ph idx="1"/>
          </p:nvPr>
        </p:nvSpPr>
        <p:spPr>
          <a:xfrm>
            <a:off x="838200" y="806824"/>
            <a:ext cx="10515600" cy="5853137"/>
          </a:xfrm>
        </p:spPr>
        <p:txBody>
          <a:bodyPr>
            <a:normAutofit fontScale="92500" lnSpcReduction="20000"/>
          </a:bodyPr>
          <a:lstStyle/>
          <a:p>
            <a:r>
              <a:rPr lang="it-IT" dirty="0"/>
              <a:t>Vaticano II, Decreto sulla missione dei vescovi </a:t>
            </a:r>
            <a:r>
              <a:rPr lang="it-IT" i="1" dirty="0" err="1"/>
              <a:t>Christus</a:t>
            </a:r>
            <a:r>
              <a:rPr lang="it-IT" i="1" dirty="0"/>
              <a:t> Dominus</a:t>
            </a:r>
            <a:r>
              <a:rPr lang="it-IT" dirty="0"/>
              <a:t> 18: «Si abbia un particolare interessamento per quei fedeli che, a motivo delle loro condizioni di vita, non possono godere dell'ordinario ministero dei parroci o sono privi di qualsiasi assistenza: tali sono i moltissimi emigranti, gli esuli, i profughi, i marittimi, gli addetti a trasporti aerei, i nomadi, ed altre simili categorie. Si adottino anche convenienti sistemi di assistenza spirituale per i turisti»</a:t>
            </a:r>
          </a:p>
          <a:p>
            <a:r>
              <a:rPr lang="it-IT" dirty="0"/>
              <a:t>Messaggi per la giornata mondiale del migrante e del rifugiato soprattutto a partire da Giovanni Paolo II (1985) fino a Francesco con l’ultimo messaggio (2020) dedicato agli sfollati interni (importante quello del 2019: «Non si tratta solo </a:t>
            </a:r>
            <a:r>
              <a:rPr lang="it-IT"/>
              <a:t>di migranti…») </a:t>
            </a:r>
            <a:endParaRPr lang="it-IT" dirty="0"/>
          </a:p>
          <a:p>
            <a:r>
              <a:rPr lang="it-IT" dirty="0"/>
              <a:t>La Sezione Migranti e Rifugiati sta pubblicando sul proprio sito tutti gli interventi di Papa Francesco sul tema della mobilità umana, </a:t>
            </a:r>
            <a:r>
              <a:rPr lang="it-IT" i="1" dirty="0"/>
              <a:t>Luci sulle strade della speranza. Insegnamenti di papa Francesco su migranti, rifugiati e tratta</a:t>
            </a:r>
            <a:r>
              <a:rPr lang="it-IT" dirty="0"/>
              <a:t>, 2020 (online). Da sottolineare il discorso durante il Forum internazionale su Migrazioni e Pace del 21 di febbraio 2017 dove per prima volta vengono esplicitati i quattro verbi chiave della pastorale con i migranti e i rifugiati: accogliere, proteggere, promuovere, integrare </a:t>
            </a:r>
          </a:p>
          <a:p>
            <a:endParaRPr lang="it-IT" dirty="0"/>
          </a:p>
        </p:txBody>
      </p:sp>
    </p:spTree>
    <p:extLst>
      <p:ext uri="{BB962C8B-B14F-4D97-AF65-F5344CB8AC3E}">
        <p14:creationId xmlns:p14="http://schemas.microsoft.com/office/powerpoint/2010/main" val="264222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919389"/>
          </a:xfrm>
        </p:spPr>
        <p:txBody>
          <a:bodyPr/>
          <a:lstStyle/>
          <a:p>
            <a:pPr algn="ctr"/>
            <a:r>
              <a:rPr lang="it-IT" dirty="0"/>
              <a:t>TEMI</a:t>
            </a:r>
          </a:p>
        </p:txBody>
      </p:sp>
      <p:sp>
        <p:nvSpPr>
          <p:cNvPr id="3" name="Segnaposto contenuto 2"/>
          <p:cNvSpPr>
            <a:spLocks noGrp="1"/>
          </p:cNvSpPr>
          <p:nvPr>
            <p:ph idx="1"/>
          </p:nvPr>
        </p:nvSpPr>
        <p:spPr>
          <a:xfrm>
            <a:off x="838200" y="1242018"/>
            <a:ext cx="10515600" cy="5408163"/>
          </a:xfrm>
        </p:spPr>
        <p:txBody>
          <a:bodyPr>
            <a:normAutofit/>
          </a:bodyPr>
          <a:lstStyle/>
          <a:p>
            <a:r>
              <a:rPr lang="it-IT" b="1" dirty="0"/>
              <a:t>Il diritto a non dover emigrare</a:t>
            </a:r>
            <a:r>
              <a:rPr lang="it-IT" dirty="0"/>
              <a:t>: le persone hanno il diritto di trovare nei propri paesi di origine le condizioni necessarie per poter vivere con dignità (EMCC 29)…diritto ad avere una patria (NE 6)</a:t>
            </a:r>
          </a:p>
          <a:p>
            <a:r>
              <a:rPr lang="it-IT" b="1" dirty="0"/>
              <a:t>Il diritto alla cura pastorale</a:t>
            </a:r>
            <a:r>
              <a:rPr lang="it-IT" dirty="0"/>
              <a:t> semplicemente perché la condizione del migrante non permette che questa persona possa godere della pastorale ordinaria parrocchiale/territoriale. Questa pastorale «specifica» si preoccupa della fede, ma anche dello sviluppo umano integrale della persona (EF, NE 4, 15)</a:t>
            </a:r>
          </a:p>
          <a:p>
            <a:r>
              <a:rPr lang="it-IT" dirty="0"/>
              <a:t>Una questione fondamentale: fino a quando i migranti hanno bisogno di una pastorale «specifica»? </a:t>
            </a:r>
            <a:r>
              <a:rPr lang="it-IT" i="1" dirty="0" err="1"/>
              <a:t>Exsul</a:t>
            </a:r>
            <a:r>
              <a:rPr lang="it-IT" i="1" dirty="0"/>
              <a:t> </a:t>
            </a:r>
            <a:r>
              <a:rPr lang="it-IT" i="1" dirty="0" err="1"/>
              <a:t>familia</a:t>
            </a:r>
            <a:r>
              <a:rPr lang="it-IT" dirty="0"/>
              <a:t> XL (1952) dice fino alla seconda generazione mentre </a:t>
            </a:r>
            <a:r>
              <a:rPr lang="it-IT" i="1" dirty="0"/>
              <a:t>Nemo est</a:t>
            </a:r>
            <a:r>
              <a:rPr lang="it-IT" dirty="0"/>
              <a:t> 11 (1969) afferma che questa pastorale continua «per tutto il tempo richiesto da vera utilità»</a:t>
            </a:r>
          </a:p>
          <a:p>
            <a:endParaRPr lang="it-IT" dirty="0"/>
          </a:p>
        </p:txBody>
      </p:sp>
    </p:spTree>
    <p:extLst>
      <p:ext uri="{BB962C8B-B14F-4D97-AF65-F5344CB8AC3E}">
        <p14:creationId xmlns:p14="http://schemas.microsoft.com/office/powerpoint/2010/main" val="193900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0413"/>
            <a:ext cx="10515600" cy="671521"/>
          </a:xfrm>
        </p:spPr>
        <p:txBody>
          <a:bodyPr>
            <a:normAutofit fontScale="90000"/>
          </a:bodyPr>
          <a:lstStyle/>
          <a:p>
            <a:pPr algn="ctr"/>
            <a:r>
              <a:rPr lang="it-IT" dirty="0"/>
              <a:t>TEMI</a:t>
            </a:r>
          </a:p>
        </p:txBody>
      </p:sp>
      <p:sp>
        <p:nvSpPr>
          <p:cNvPr id="3" name="Segnaposto contenuto 2"/>
          <p:cNvSpPr>
            <a:spLocks noGrp="1"/>
          </p:cNvSpPr>
          <p:nvPr>
            <p:ph idx="1"/>
          </p:nvPr>
        </p:nvSpPr>
        <p:spPr>
          <a:xfrm>
            <a:off x="838200" y="841052"/>
            <a:ext cx="10515600" cy="5886535"/>
          </a:xfrm>
        </p:spPr>
        <p:txBody>
          <a:bodyPr>
            <a:normAutofit fontScale="92500" lnSpcReduction="10000"/>
          </a:bodyPr>
          <a:lstStyle/>
          <a:p>
            <a:r>
              <a:rPr lang="it-IT" b="1" dirty="0"/>
              <a:t>Il diritto naturale di emigrare e immigrare</a:t>
            </a:r>
            <a:r>
              <a:rPr lang="it-IT" dirty="0"/>
              <a:t> delineato da Giovanni XXIII nella </a:t>
            </a:r>
            <a:r>
              <a:rPr lang="it-IT" i="1" dirty="0" err="1"/>
              <a:t>Pacem</a:t>
            </a:r>
            <a:r>
              <a:rPr lang="it-IT" i="1" dirty="0"/>
              <a:t> in </a:t>
            </a:r>
            <a:r>
              <a:rPr lang="it-IT" i="1" dirty="0" err="1"/>
              <a:t>terris</a:t>
            </a:r>
            <a:r>
              <a:rPr lang="it-IT" dirty="0"/>
              <a:t> 12 (1963) e fondato sull’appartenenza alla famiglia umana e la comunità mondiale </a:t>
            </a:r>
          </a:p>
          <a:p>
            <a:r>
              <a:rPr lang="it-IT" dirty="0"/>
              <a:t>Giovanni Paolo II lo riafferma nel Messaggio per la giornata mondiale del migrante del 2001, </a:t>
            </a:r>
            <a:r>
              <a:rPr lang="es-ES" dirty="0"/>
              <a:t>n. 3. Nel contesto dell’applicazione del bene comune universale </a:t>
            </a:r>
            <a:r>
              <a:rPr lang="it-IT" dirty="0"/>
              <a:t>«va considerato il diritto ad emigrare. La Chiesa lo riconosce ad ogni uomo nel duplice aspetto di possibilità di uscire dal proprio Paese e possibilità di entrare in un altro alla ricerca di migliori condizioni di vita. Certo, l'esercizio di tale diritto va regolamentato, perché una sua applicazione indiscriminata arrecherebbe danno e pregiudizio al bene comune delle comunità che accolgono il migrante… Al riguardo, nel Messaggio della Giornata del Migrante del 1993, ho ricordato che, se è pur vero che i Paesi altamente sviluppati non sempre sono in grado di assorbire tutti coloro che emigrano, va tuttavia riconosciuto che il criterio per determinare la soglia della sopportabilità non può essere la semplice difesa del proprio benessere, tralasciando i bisogni reali di chi è drammaticamente costretto a chiedere ospitalità</a:t>
            </a:r>
            <a:r>
              <a:rPr lang="es-ES" dirty="0"/>
              <a:t>»</a:t>
            </a:r>
          </a:p>
          <a:p>
            <a:endParaRPr lang="it-IT" dirty="0"/>
          </a:p>
        </p:txBody>
      </p:sp>
    </p:spTree>
    <p:extLst>
      <p:ext uri="{BB962C8B-B14F-4D97-AF65-F5344CB8AC3E}">
        <p14:creationId xmlns:p14="http://schemas.microsoft.com/office/powerpoint/2010/main" val="2374690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83369"/>
            <a:ext cx="10515600" cy="749758"/>
          </a:xfrm>
        </p:spPr>
        <p:txBody>
          <a:bodyPr/>
          <a:lstStyle/>
          <a:p>
            <a:pPr algn="ctr"/>
            <a:r>
              <a:rPr lang="it-IT" dirty="0"/>
              <a:t>TEMI</a:t>
            </a:r>
          </a:p>
        </p:txBody>
      </p:sp>
      <p:sp>
        <p:nvSpPr>
          <p:cNvPr id="3" name="Segnaposto contenuto 2"/>
          <p:cNvSpPr>
            <a:spLocks noGrp="1"/>
          </p:cNvSpPr>
          <p:nvPr>
            <p:ph idx="1"/>
          </p:nvPr>
        </p:nvSpPr>
        <p:spPr>
          <a:xfrm>
            <a:off x="838200" y="1163782"/>
            <a:ext cx="10515600" cy="5510849"/>
          </a:xfrm>
        </p:spPr>
        <p:txBody>
          <a:bodyPr>
            <a:normAutofit lnSpcReduction="10000"/>
          </a:bodyPr>
          <a:lstStyle/>
          <a:p>
            <a:r>
              <a:rPr lang="it-IT" dirty="0"/>
              <a:t>Allo stesso tempo la chiesa riconosce il «</a:t>
            </a:r>
            <a:r>
              <a:rPr lang="it-IT" b="1" dirty="0"/>
              <a:t>diritto di ogni Paese a gestire una politica migratoria</a:t>
            </a:r>
            <a:r>
              <a:rPr lang="it-IT" dirty="0"/>
              <a:t> che corrisponda al bene comune» (EMCC 29)</a:t>
            </a:r>
          </a:p>
          <a:p>
            <a:r>
              <a:rPr lang="it-IT" dirty="0"/>
              <a:t>Nella lettera pastorale congiunta delle Conferenze episcopali di Messico e Stati Uniti sulle migrazioni </a:t>
            </a:r>
            <a:r>
              <a:rPr lang="it-IT" i="1" dirty="0" err="1"/>
              <a:t>Juntos</a:t>
            </a:r>
            <a:r>
              <a:rPr lang="it-IT" i="1" dirty="0"/>
              <a:t> en </a:t>
            </a:r>
            <a:r>
              <a:rPr lang="it-IT" i="1" dirty="0" err="1"/>
              <a:t>el</a:t>
            </a:r>
            <a:r>
              <a:rPr lang="it-IT" i="1" dirty="0"/>
              <a:t> camino de la </a:t>
            </a:r>
            <a:r>
              <a:rPr lang="it-IT" i="1" dirty="0" err="1"/>
              <a:t>esperanza</a:t>
            </a:r>
            <a:r>
              <a:rPr lang="it-IT" i="1" dirty="0"/>
              <a:t>. </a:t>
            </a:r>
            <a:r>
              <a:rPr lang="it-IT" i="1" dirty="0" err="1"/>
              <a:t>Ya</a:t>
            </a:r>
            <a:r>
              <a:rPr lang="it-IT" i="1" dirty="0"/>
              <a:t> no </a:t>
            </a:r>
            <a:r>
              <a:rPr lang="it-IT" i="1" dirty="0" err="1"/>
              <a:t>somos</a:t>
            </a:r>
            <a:r>
              <a:rPr lang="it-IT" i="1" dirty="0"/>
              <a:t> </a:t>
            </a:r>
            <a:r>
              <a:rPr lang="it-IT" i="1" dirty="0" err="1"/>
              <a:t>extranjeros</a:t>
            </a:r>
            <a:r>
              <a:rPr lang="it-IT" dirty="0"/>
              <a:t>/</a:t>
            </a:r>
            <a:r>
              <a:rPr lang="it-IT" i="1" dirty="0" err="1"/>
              <a:t>Strangers</a:t>
            </a:r>
            <a:r>
              <a:rPr lang="it-IT" i="1" dirty="0"/>
              <a:t> no </a:t>
            </a:r>
            <a:r>
              <a:rPr lang="it-IT" i="1" dirty="0" err="1"/>
              <a:t>longer</a:t>
            </a:r>
            <a:r>
              <a:rPr lang="it-IT" i="1" dirty="0"/>
              <a:t>. </a:t>
            </a:r>
            <a:r>
              <a:rPr lang="it-IT" i="1" dirty="0" err="1"/>
              <a:t>Together</a:t>
            </a:r>
            <a:r>
              <a:rPr lang="it-IT" i="1" dirty="0"/>
              <a:t> on the </a:t>
            </a:r>
            <a:r>
              <a:rPr lang="it-IT" i="1" dirty="0" err="1"/>
              <a:t>journey</a:t>
            </a:r>
            <a:r>
              <a:rPr lang="it-IT" i="1" dirty="0"/>
              <a:t> of </a:t>
            </a:r>
            <a:r>
              <a:rPr lang="it-IT" i="1" dirty="0" err="1"/>
              <a:t>hope</a:t>
            </a:r>
            <a:r>
              <a:rPr lang="it-IT" i="1" dirty="0"/>
              <a:t> </a:t>
            </a:r>
            <a:r>
              <a:rPr lang="it-IT" dirty="0"/>
              <a:t>(2003) che nei paragrafi 34-38 spiega i principi fondamentali dell’insegnamento della chiesa sulle migrazioni si legge: «Questi principi [diritto a emigrare, immigrare e del controllo delle frontiere] sono complementari. Anche quando lo stato sovrano può imporre limiti ragionevoli all’immigrazione, non si serve il bene comune quando si va contro i diritti umani di base dell’individuo» (n. 39)</a:t>
            </a:r>
          </a:p>
          <a:p>
            <a:r>
              <a:rPr lang="it-IT" b="1" dirty="0"/>
              <a:t>Doveri verso le comunità che accolgono da parte dei migranti</a:t>
            </a:r>
            <a:r>
              <a:rPr lang="it-IT" dirty="0"/>
              <a:t>: rispettare ed adattarsi alla cultura, imparare la lingua…</a:t>
            </a:r>
          </a:p>
          <a:p>
            <a:endParaRPr lang="it-IT" dirty="0"/>
          </a:p>
        </p:txBody>
      </p:sp>
    </p:spTree>
    <p:extLst>
      <p:ext uri="{BB962C8B-B14F-4D97-AF65-F5344CB8AC3E}">
        <p14:creationId xmlns:p14="http://schemas.microsoft.com/office/powerpoint/2010/main" val="3782782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69531"/>
            <a:ext cx="10515600" cy="847555"/>
          </a:xfrm>
        </p:spPr>
        <p:txBody>
          <a:bodyPr/>
          <a:lstStyle/>
          <a:p>
            <a:pPr algn="ctr"/>
            <a:r>
              <a:rPr lang="it-IT" dirty="0"/>
              <a:t>TEMI</a:t>
            </a:r>
          </a:p>
        </p:txBody>
      </p:sp>
      <p:sp>
        <p:nvSpPr>
          <p:cNvPr id="3" name="Segnaposto contenuto 2"/>
          <p:cNvSpPr>
            <a:spLocks noGrp="1"/>
          </p:cNvSpPr>
          <p:nvPr>
            <p:ph idx="1"/>
          </p:nvPr>
        </p:nvSpPr>
        <p:spPr>
          <a:xfrm>
            <a:off x="838200" y="1129553"/>
            <a:ext cx="10515600" cy="5558916"/>
          </a:xfrm>
        </p:spPr>
        <p:txBody>
          <a:bodyPr>
            <a:normAutofit fontScale="92500" lnSpcReduction="10000"/>
          </a:bodyPr>
          <a:lstStyle/>
          <a:p>
            <a:r>
              <a:rPr lang="it-IT" dirty="0"/>
              <a:t>La cura delle </a:t>
            </a:r>
            <a:r>
              <a:rPr lang="it-IT" b="1" dirty="0"/>
              <a:t>famiglie</a:t>
            </a:r>
            <a:r>
              <a:rPr lang="it-IT" dirty="0"/>
              <a:t> dei migranti e il diritto dei migranti a </a:t>
            </a:r>
            <a:r>
              <a:rPr lang="it-IT" b="1" dirty="0"/>
              <a:t>ricongiungersi e vivere </a:t>
            </a:r>
            <a:r>
              <a:rPr lang="it-IT" dirty="0"/>
              <a:t>con le proprie famiglie (EMCC 6)</a:t>
            </a:r>
          </a:p>
          <a:p>
            <a:r>
              <a:rPr lang="it-IT" dirty="0"/>
              <a:t>L’accoglienza dei migranti e dei rifugiati in vista dell’</a:t>
            </a:r>
            <a:r>
              <a:rPr lang="it-IT" b="1" dirty="0"/>
              <a:t>integrazione</a:t>
            </a:r>
            <a:r>
              <a:rPr lang="it-IT" dirty="0"/>
              <a:t> che evita sia il ghetto culturale che la pura assimilazione (EMCC 78, ma anche 42, 43, 61)</a:t>
            </a:r>
          </a:p>
          <a:p>
            <a:r>
              <a:rPr lang="it-IT" dirty="0"/>
              <a:t>Il rispetto della </a:t>
            </a:r>
            <a:r>
              <a:rPr lang="it-IT" b="1" dirty="0"/>
              <a:t>dignità e diritti umani dei migranti irregolari</a:t>
            </a:r>
            <a:r>
              <a:rPr lang="it-IT" dirty="0"/>
              <a:t> soprattutto perché «Nella chiesa  nessuno è straniero, e la Chiesa non è straniera a nessun uomo e in nessun luogo» (Messaggio Giornata mondiale di Giovanni Paolo II, 1996)</a:t>
            </a:r>
          </a:p>
          <a:p>
            <a:r>
              <a:rPr lang="it-IT" dirty="0"/>
              <a:t>La denuncia della situazione dei </a:t>
            </a:r>
            <a:r>
              <a:rPr lang="it-IT" b="1" dirty="0"/>
              <a:t>rifugiati e gli sfollati</a:t>
            </a:r>
            <a:r>
              <a:rPr lang="it-IT" dirty="0"/>
              <a:t> come «una vergognosa piaga del nostro tempo» e la loro cura pastorale: «La chiesa offre il suo amore e la sua assistenza a tutti i rifugiati senza distinzione di religione e di razza» (</a:t>
            </a:r>
            <a:r>
              <a:rPr lang="it-IT" i="1" dirty="0"/>
              <a:t>Rifugiati</a:t>
            </a:r>
            <a:r>
              <a:rPr lang="it-IT" dirty="0"/>
              <a:t> 25; anche </a:t>
            </a:r>
            <a:r>
              <a:rPr lang="it-IT" i="1" dirty="0"/>
              <a:t>Accogliere Cristo</a:t>
            </a:r>
            <a:r>
              <a:rPr lang="it-IT" dirty="0"/>
              <a:t>)</a:t>
            </a:r>
          </a:p>
          <a:p>
            <a:r>
              <a:rPr lang="it-IT" dirty="0"/>
              <a:t>La denuncia e l’accompagnamento delle </a:t>
            </a:r>
            <a:r>
              <a:rPr lang="it-IT" b="1" dirty="0"/>
              <a:t>vittime della tratta </a:t>
            </a:r>
            <a:r>
              <a:rPr lang="it-IT" dirty="0"/>
              <a:t>(</a:t>
            </a:r>
            <a:r>
              <a:rPr lang="it-IT" i="1" dirty="0"/>
              <a:t>Accogliere Cristo</a:t>
            </a:r>
            <a:r>
              <a:rPr lang="it-IT" dirty="0"/>
              <a:t>; </a:t>
            </a:r>
            <a:r>
              <a:rPr lang="it-IT" i="1" dirty="0"/>
              <a:t>Orientamenti pastorali</a:t>
            </a:r>
            <a:r>
              <a:rPr lang="it-IT" dirty="0"/>
              <a:t>)</a:t>
            </a:r>
          </a:p>
          <a:p>
            <a:endParaRPr lang="it-IT" dirty="0"/>
          </a:p>
        </p:txBody>
      </p:sp>
    </p:spTree>
    <p:extLst>
      <p:ext uri="{BB962C8B-B14F-4D97-AF65-F5344CB8AC3E}">
        <p14:creationId xmlns:p14="http://schemas.microsoft.com/office/powerpoint/2010/main" val="307526071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856</TotalTime>
  <Words>2136</Words>
  <Application>Microsoft Office PowerPoint</Application>
  <PresentationFormat>Widescreen</PresentationFormat>
  <Paragraphs>68</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Tema di Office</vt:lpstr>
      <vt:lpstr>IL MAGISTERO DELLA CHIESA SULLE MIGRAZIONI DA LEONE XIII A FRANCESCO</vt:lpstr>
      <vt:lpstr>SCHEMA</vt:lpstr>
      <vt:lpstr>INTRODUZIONE</vt:lpstr>
      <vt:lpstr>DOCUMENTI</vt:lpstr>
      <vt:lpstr>DOCUMENTI</vt:lpstr>
      <vt:lpstr>TEMI</vt:lpstr>
      <vt:lpstr>TEMI</vt:lpstr>
      <vt:lpstr>TEMI</vt:lpstr>
      <vt:lpstr>TEMI</vt:lpstr>
      <vt:lpstr>SVILUPPI DEL MAGISTERO</vt:lpstr>
      <vt:lpstr>SVILUPPI DEL MAGISTERO</vt:lpstr>
      <vt:lpstr>QUESTIONI DA AFFRONTARE</vt:lpstr>
      <vt:lpstr>BIBLIOGRAFIA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MAGISTERO DELLA CHIESA SULLE MIGRAZIONI DA LEONE XIII A FRANCESCO</dc:title>
  <dc:creator>Gioacchino Campese</dc:creator>
  <cp:lastModifiedBy>Gioacchino Campese</cp:lastModifiedBy>
  <cp:revision>50</cp:revision>
  <dcterms:created xsi:type="dcterms:W3CDTF">2019-06-06T22:37:28Z</dcterms:created>
  <dcterms:modified xsi:type="dcterms:W3CDTF">2020-07-08T11:48:39Z</dcterms:modified>
</cp:coreProperties>
</file>